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328" r:id="rId2"/>
    <p:sldId id="2434" r:id="rId3"/>
    <p:sldId id="2483" r:id="rId4"/>
    <p:sldId id="2466" r:id="rId5"/>
    <p:sldId id="2454" r:id="rId6"/>
    <p:sldId id="2467" r:id="rId7"/>
    <p:sldId id="2468" r:id="rId8"/>
    <p:sldId id="2469" r:id="rId9"/>
    <p:sldId id="2471" r:id="rId10"/>
    <p:sldId id="2346" r:id="rId11"/>
    <p:sldId id="2365" r:id="rId12"/>
    <p:sldId id="2347" r:id="rId13"/>
    <p:sldId id="2350" r:id="rId14"/>
    <p:sldId id="2377" r:id="rId15"/>
    <p:sldId id="2453" r:id="rId16"/>
    <p:sldId id="2352" r:id="rId17"/>
    <p:sldId id="2353" r:id="rId18"/>
    <p:sldId id="2429" r:id="rId19"/>
    <p:sldId id="2458" r:id="rId20"/>
    <p:sldId id="2362" r:id="rId21"/>
    <p:sldId id="2428" r:id="rId22"/>
    <p:sldId id="2355" r:id="rId23"/>
    <p:sldId id="2364" r:id="rId24"/>
    <p:sldId id="2486" r:id="rId25"/>
    <p:sldId id="2485" r:id="rId26"/>
    <p:sldId id="2366" r:id="rId27"/>
    <p:sldId id="2367" r:id="rId28"/>
    <p:sldId id="2368" r:id="rId29"/>
    <p:sldId id="2373" r:id="rId30"/>
    <p:sldId id="2463" r:id="rId31"/>
    <p:sldId id="2374" r:id="rId32"/>
    <p:sldId id="2473" r:id="rId33"/>
    <p:sldId id="2475" r:id="rId34"/>
    <p:sldId id="2476" r:id="rId35"/>
    <p:sldId id="2474" r:id="rId36"/>
    <p:sldId id="2446" r:id="rId37"/>
    <p:sldId id="2477" r:id="rId38"/>
    <p:sldId id="2448" r:id="rId39"/>
    <p:sldId id="2452" r:id="rId40"/>
    <p:sldId id="2419" r:id="rId41"/>
    <p:sldId id="2402" r:id="rId42"/>
    <p:sldId id="2478" r:id="rId43"/>
    <p:sldId id="2464" r:id="rId44"/>
    <p:sldId id="2456" r:id="rId45"/>
    <p:sldId id="2480" r:id="rId46"/>
    <p:sldId id="2439" r:id="rId47"/>
    <p:sldId id="2462" r:id="rId48"/>
    <p:sldId id="2479" r:id="rId49"/>
    <p:sldId id="2481" r:id="rId50"/>
    <p:sldId id="2442" r:id="rId51"/>
  </p:sldIdLst>
  <p:sldSz cx="9144000" cy="6858000" type="screen4x3"/>
  <p:notesSz cx="7061200" cy="10198100"/>
  <p:defaultTextStyle>
    <a:defPPr>
      <a:defRPr lang="it-IT"/>
    </a:defPPr>
    <a:lvl1pPr algn="ctr" rtl="0" fontAlgn="base">
      <a:spcBef>
        <a:spcPct val="0"/>
      </a:spcBef>
      <a:spcAft>
        <a:spcPct val="0"/>
      </a:spcAft>
      <a:defRPr b="1" kern="1200">
        <a:solidFill>
          <a:schemeClr val="tx1"/>
        </a:solidFill>
        <a:latin typeface="Arial" charset="0"/>
        <a:ea typeface="+mn-ea"/>
        <a:cs typeface="+mn-cs"/>
      </a:defRPr>
    </a:lvl1pPr>
    <a:lvl2pPr marL="457200" algn="ctr" rtl="0" fontAlgn="base">
      <a:spcBef>
        <a:spcPct val="0"/>
      </a:spcBef>
      <a:spcAft>
        <a:spcPct val="0"/>
      </a:spcAft>
      <a:defRPr b="1" kern="1200">
        <a:solidFill>
          <a:schemeClr val="tx1"/>
        </a:solidFill>
        <a:latin typeface="Arial" charset="0"/>
        <a:ea typeface="+mn-ea"/>
        <a:cs typeface="+mn-cs"/>
      </a:defRPr>
    </a:lvl2pPr>
    <a:lvl3pPr marL="914400" algn="ctr" rtl="0" fontAlgn="base">
      <a:spcBef>
        <a:spcPct val="0"/>
      </a:spcBef>
      <a:spcAft>
        <a:spcPct val="0"/>
      </a:spcAft>
      <a:defRPr b="1" kern="1200">
        <a:solidFill>
          <a:schemeClr val="tx1"/>
        </a:solidFill>
        <a:latin typeface="Arial" charset="0"/>
        <a:ea typeface="+mn-ea"/>
        <a:cs typeface="+mn-cs"/>
      </a:defRPr>
    </a:lvl3pPr>
    <a:lvl4pPr marL="1371600" algn="ctr" rtl="0" fontAlgn="base">
      <a:spcBef>
        <a:spcPct val="0"/>
      </a:spcBef>
      <a:spcAft>
        <a:spcPct val="0"/>
      </a:spcAft>
      <a:defRPr b="1" kern="1200">
        <a:solidFill>
          <a:schemeClr val="tx1"/>
        </a:solidFill>
        <a:latin typeface="Arial" charset="0"/>
        <a:ea typeface="+mn-ea"/>
        <a:cs typeface="+mn-cs"/>
      </a:defRPr>
    </a:lvl4pPr>
    <a:lvl5pPr marL="1828800" algn="ct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66FFFF"/>
    <a:srgbClr val="FFFFCC"/>
    <a:srgbClr val="00FF00"/>
    <a:srgbClr val="FF3300"/>
    <a:srgbClr val="800000"/>
    <a:srgbClr val="009999"/>
    <a:srgbClr val="777777"/>
    <a:srgbClr val="5F5F5F"/>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435" autoAdjust="0"/>
    <p:restoredTop sz="94679" autoAdjust="0"/>
  </p:normalViewPr>
  <p:slideViewPr>
    <p:cSldViewPr>
      <p:cViewPr varScale="1">
        <p:scale>
          <a:sx n="70" d="100"/>
          <a:sy n="70" d="100"/>
        </p:scale>
        <p:origin x="-121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59113"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618" tIns="49309" rIns="98618" bIns="49309" numCol="1" anchor="t" anchorCtr="0" compatLnSpc="1">
            <a:prstTxWarp prst="textNoShape">
              <a:avLst/>
            </a:prstTxWarp>
          </a:bodyPr>
          <a:lstStyle>
            <a:lvl1pPr algn="l" defTabSz="985838">
              <a:defRPr sz="1300" b="0"/>
            </a:lvl1pPr>
          </a:lstStyle>
          <a:p>
            <a:pPr>
              <a:defRPr/>
            </a:pPr>
            <a:endParaRPr lang="it-IT"/>
          </a:p>
        </p:txBody>
      </p:sp>
      <p:sp>
        <p:nvSpPr>
          <p:cNvPr id="16387" name="Rectangle 3"/>
          <p:cNvSpPr>
            <a:spLocks noGrp="1" noChangeArrowheads="1"/>
          </p:cNvSpPr>
          <p:nvPr>
            <p:ph type="dt" idx="1"/>
          </p:nvPr>
        </p:nvSpPr>
        <p:spPr bwMode="auto">
          <a:xfrm>
            <a:off x="4000500" y="0"/>
            <a:ext cx="3059113"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618" tIns="49309" rIns="98618" bIns="49309" numCol="1" anchor="t" anchorCtr="0" compatLnSpc="1">
            <a:prstTxWarp prst="textNoShape">
              <a:avLst/>
            </a:prstTxWarp>
          </a:bodyPr>
          <a:lstStyle>
            <a:lvl1pPr algn="r" defTabSz="985838">
              <a:defRPr sz="1300" b="0"/>
            </a:lvl1pPr>
          </a:lstStyle>
          <a:p>
            <a:pPr>
              <a:defRPr/>
            </a:pPr>
            <a:endParaRPr lang="it-IT"/>
          </a:p>
        </p:txBody>
      </p:sp>
      <p:sp>
        <p:nvSpPr>
          <p:cNvPr id="48132" name="Rectangle 4"/>
          <p:cNvSpPr>
            <a:spLocks noGrp="1" noRot="1" noChangeAspect="1" noChangeArrowheads="1" noTextEdit="1"/>
          </p:cNvSpPr>
          <p:nvPr>
            <p:ph type="sldImg" idx="2"/>
          </p:nvPr>
        </p:nvSpPr>
        <p:spPr bwMode="auto">
          <a:xfrm>
            <a:off x="981075" y="765175"/>
            <a:ext cx="5099050" cy="38242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706438" y="4843463"/>
            <a:ext cx="5648325" cy="458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618" tIns="49309" rIns="98618" bIns="49309"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16390" name="Rectangle 6"/>
          <p:cNvSpPr>
            <a:spLocks noGrp="1" noChangeArrowheads="1"/>
          </p:cNvSpPr>
          <p:nvPr>
            <p:ph type="ftr" sz="quarter" idx="4"/>
          </p:nvPr>
        </p:nvSpPr>
        <p:spPr bwMode="auto">
          <a:xfrm>
            <a:off x="0" y="9686925"/>
            <a:ext cx="3059113"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618" tIns="49309" rIns="98618" bIns="49309" numCol="1" anchor="b" anchorCtr="0" compatLnSpc="1">
            <a:prstTxWarp prst="textNoShape">
              <a:avLst/>
            </a:prstTxWarp>
          </a:bodyPr>
          <a:lstStyle>
            <a:lvl1pPr algn="l" defTabSz="985838">
              <a:defRPr sz="1300" b="0"/>
            </a:lvl1pPr>
          </a:lstStyle>
          <a:p>
            <a:pPr>
              <a:defRPr/>
            </a:pPr>
            <a:endParaRPr lang="it-IT"/>
          </a:p>
        </p:txBody>
      </p:sp>
      <p:sp>
        <p:nvSpPr>
          <p:cNvPr id="16391" name="Rectangle 7"/>
          <p:cNvSpPr>
            <a:spLocks noGrp="1" noChangeArrowheads="1"/>
          </p:cNvSpPr>
          <p:nvPr>
            <p:ph type="sldNum" sz="quarter" idx="5"/>
          </p:nvPr>
        </p:nvSpPr>
        <p:spPr bwMode="auto">
          <a:xfrm>
            <a:off x="4000500" y="9686925"/>
            <a:ext cx="3059113"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618" tIns="49309" rIns="98618" bIns="49309" numCol="1" anchor="b" anchorCtr="0" compatLnSpc="1">
            <a:prstTxWarp prst="textNoShape">
              <a:avLst/>
            </a:prstTxWarp>
          </a:bodyPr>
          <a:lstStyle>
            <a:lvl1pPr algn="r" defTabSz="985838">
              <a:defRPr sz="1300" b="0"/>
            </a:lvl1pPr>
          </a:lstStyle>
          <a:p>
            <a:pPr>
              <a:defRPr/>
            </a:pPr>
            <a:fld id="{40F479C6-622C-4EC1-A798-C7B1AB36F665}" type="slidenum">
              <a:rPr lang="it-IT"/>
              <a:pPr>
                <a:defRPr/>
              </a:pPr>
              <a:t>‹N›</a:t>
            </a:fld>
            <a:endParaRPr lang="it-IT"/>
          </a:p>
        </p:txBody>
      </p:sp>
    </p:spTree>
    <p:extLst>
      <p:ext uri="{BB962C8B-B14F-4D97-AF65-F5344CB8AC3E}">
        <p14:creationId xmlns:p14="http://schemas.microsoft.com/office/powerpoint/2010/main" val="20771447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6B769085-3988-42F0-A4AB-2A67206B00AD}" type="slidenum">
              <a:rPr lang="it-IT" smtClean="0"/>
              <a:pPr/>
              <a:t>7</a:t>
            </a:fld>
            <a:endParaRPr lang="it-IT"/>
          </a:p>
        </p:txBody>
      </p:sp>
    </p:spTree>
    <p:extLst>
      <p:ext uri="{BB962C8B-B14F-4D97-AF65-F5344CB8AC3E}">
        <p14:creationId xmlns:p14="http://schemas.microsoft.com/office/powerpoint/2010/main" val="2819959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egnaposto immagine diapositiva 1"/>
          <p:cNvSpPr>
            <a:spLocks noGrp="1" noRot="1" noChangeAspect="1" noTextEdit="1"/>
          </p:cNvSpPr>
          <p:nvPr>
            <p:ph type="sldImg"/>
          </p:nvPr>
        </p:nvSpPr>
        <p:spPr>
          <a:ln/>
        </p:spPr>
      </p:sp>
      <p:sp>
        <p:nvSpPr>
          <p:cNvPr id="132099" name="Segnaposto note 2"/>
          <p:cNvSpPr>
            <a:spLocks noGrp="1"/>
          </p:cNvSpPr>
          <p:nvPr>
            <p:ph type="body" idx="1"/>
          </p:nvPr>
        </p:nvSpPr>
        <p:spPr>
          <a:noFill/>
        </p:spPr>
        <p:txBody>
          <a:bodyPr/>
          <a:lstStyle/>
          <a:p>
            <a:endParaRPr lang="it-IT" smtClean="0"/>
          </a:p>
        </p:txBody>
      </p:sp>
      <p:sp>
        <p:nvSpPr>
          <p:cNvPr id="132100" name="Segnaposto numero diapositiva 3"/>
          <p:cNvSpPr>
            <a:spLocks noGrp="1"/>
          </p:cNvSpPr>
          <p:nvPr>
            <p:ph type="sldNum" sz="quarter" idx="5"/>
          </p:nvPr>
        </p:nvSpPr>
        <p:spPr>
          <a:noFill/>
        </p:spPr>
        <p:txBody>
          <a:bodyPr/>
          <a:lstStyle>
            <a:lvl1pPr defTabSz="985838" eaLnBrk="0" hangingPunct="0">
              <a:defRPr>
                <a:solidFill>
                  <a:schemeClr val="tx1"/>
                </a:solidFill>
                <a:latin typeface="Arial" pitchFamily="34" charset="0"/>
              </a:defRPr>
            </a:lvl1pPr>
            <a:lvl2pPr marL="742950" indent="-285750" defTabSz="985838" eaLnBrk="0" hangingPunct="0">
              <a:defRPr>
                <a:solidFill>
                  <a:schemeClr val="tx1"/>
                </a:solidFill>
                <a:latin typeface="Arial" pitchFamily="34" charset="0"/>
              </a:defRPr>
            </a:lvl2pPr>
            <a:lvl3pPr marL="1143000" indent="-228600" defTabSz="985838" eaLnBrk="0" hangingPunct="0">
              <a:defRPr>
                <a:solidFill>
                  <a:schemeClr val="tx1"/>
                </a:solidFill>
                <a:latin typeface="Arial" pitchFamily="34" charset="0"/>
              </a:defRPr>
            </a:lvl3pPr>
            <a:lvl4pPr marL="1600200" indent="-228600" defTabSz="985838" eaLnBrk="0" hangingPunct="0">
              <a:defRPr>
                <a:solidFill>
                  <a:schemeClr val="tx1"/>
                </a:solidFill>
                <a:latin typeface="Arial" pitchFamily="34" charset="0"/>
              </a:defRPr>
            </a:lvl4pPr>
            <a:lvl5pPr marL="2057400" indent="-228600" defTabSz="985838" eaLnBrk="0" hangingPunct="0">
              <a:defRPr>
                <a:solidFill>
                  <a:schemeClr val="tx1"/>
                </a:solidFill>
                <a:latin typeface="Arial" pitchFamily="34" charset="0"/>
              </a:defRPr>
            </a:lvl5pPr>
            <a:lvl6pPr marL="2514600" indent="-228600" defTabSz="985838" eaLnBrk="0" fontAlgn="base" hangingPunct="0">
              <a:spcBef>
                <a:spcPct val="0"/>
              </a:spcBef>
              <a:spcAft>
                <a:spcPct val="0"/>
              </a:spcAft>
              <a:defRPr>
                <a:solidFill>
                  <a:schemeClr val="tx1"/>
                </a:solidFill>
                <a:latin typeface="Arial" pitchFamily="34" charset="0"/>
              </a:defRPr>
            </a:lvl6pPr>
            <a:lvl7pPr marL="2971800" indent="-228600" defTabSz="985838" eaLnBrk="0" fontAlgn="base" hangingPunct="0">
              <a:spcBef>
                <a:spcPct val="0"/>
              </a:spcBef>
              <a:spcAft>
                <a:spcPct val="0"/>
              </a:spcAft>
              <a:defRPr>
                <a:solidFill>
                  <a:schemeClr val="tx1"/>
                </a:solidFill>
                <a:latin typeface="Arial" pitchFamily="34" charset="0"/>
              </a:defRPr>
            </a:lvl7pPr>
            <a:lvl8pPr marL="3429000" indent="-228600" defTabSz="985838" eaLnBrk="0" fontAlgn="base" hangingPunct="0">
              <a:spcBef>
                <a:spcPct val="0"/>
              </a:spcBef>
              <a:spcAft>
                <a:spcPct val="0"/>
              </a:spcAft>
              <a:defRPr>
                <a:solidFill>
                  <a:schemeClr val="tx1"/>
                </a:solidFill>
                <a:latin typeface="Arial" pitchFamily="34" charset="0"/>
              </a:defRPr>
            </a:lvl8pPr>
            <a:lvl9pPr marL="3886200" indent="-228600" defTabSz="985838" eaLnBrk="0" fontAlgn="base" hangingPunct="0">
              <a:spcBef>
                <a:spcPct val="0"/>
              </a:spcBef>
              <a:spcAft>
                <a:spcPct val="0"/>
              </a:spcAft>
              <a:defRPr>
                <a:solidFill>
                  <a:schemeClr val="tx1"/>
                </a:solidFill>
                <a:latin typeface="Arial" pitchFamily="34" charset="0"/>
              </a:defRPr>
            </a:lvl9pPr>
          </a:lstStyle>
          <a:p>
            <a:pPr eaLnBrk="1" hangingPunct="1"/>
            <a:fld id="{5784A951-5194-4B7B-91D9-0132B6AA7E8C}" type="slidenum">
              <a:rPr lang="it-IT" smtClean="0"/>
              <a:pPr eaLnBrk="1" hangingPunct="1"/>
              <a:t>29</a:t>
            </a:fld>
            <a:endParaRPr 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egnaposto immagine diapositiva 1"/>
          <p:cNvSpPr>
            <a:spLocks noGrp="1" noRot="1" noChangeAspect="1" noTextEdit="1"/>
          </p:cNvSpPr>
          <p:nvPr>
            <p:ph type="sldImg"/>
          </p:nvPr>
        </p:nvSpPr>
        <p:spPr>
          <a:ln/>
        </p:spPr>
      </p:sp>
      <p:sp>
        <p:nvSpPr>
          <p:cNvPr id="84995"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p>
        </p:txBody>
      </p:sp>
      <p:sp>
        <p:nvSpPr>
          <p:cNvPr id="84996"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4250" eaLnBrk="0" hangingPunct="0">
              <a:defRPr>
                <a:solidFill>
                  <a:schemeClr val="tx1"/>
                </a:solidFill>
                <a:latin typeface="Arial" pitchFamily="34" charset="0"/>
              </a:defRPr>
            </a:lvl1pPr>
            <a:lvl2pPr marL="742950" indent="-285750" defTabSz="984250" eaLnBrk="0" hangingPunct="0">
              <a:defRPr>
                <a:solidFill>
                  <a:schemeClr val="tx1"/>
                </a:solidFill>
                <a:latin typeface="Arial" pitchFamily="34" charset="0"/>
              </a:defRPr>
            </a:lvl2pPr>
            <a:lvl3pPr marL="1143000" indent="-228600" defTabSz="984250" eaLnBrk="0" hangingPunct="0">
              <a:defRPr>
                <a:solidFill>
                  <a:schemeClr val="tx1"/>
                </a:solidFill>
                <a:latin typeface="Arial" pitchFamily="34" charset="0"/>
              </a:defRPr>
            </a:lvl3pPr>
            <a:lvl4pPr marL="1600200" indent="-228600" defTabSz="984250" eaLnBrk="0" hangingPunct="0">
              <a:defRPr>
                <a:solidFill>
                  <a:schemeClr val="tx1"/>
                </a:solidFill>
                <a:latin typeface="Arial" pitchFamily="34" charset="0"/>
              </a:defRPr>
            </a:lvl4pPr>
            <a:lvl5pPr marL="2057400" indent="-228600" defTabSz="984250" eaLnBrk="0" hangingPunct="0">
              <a:defRPr>
                <a:solidFill>
                  <a:schemeClr val="tx1"/>
                </a:solidFill>
                <a:latin typeface="Arial" pitchFamily="34" charset="0"/>
              </a:defRPr>
            </a:lvl5pPr>
            <a:lvl6pPr marL="2514600" indent="-228600" defTabSz="984250" eaLnBrk="0" fontAlgn="base" hangingPunct="0">
              <a:spcBef>
                <a:spcPct val="0"/>
              </a:spcBef>
              <a:spcAft>
                <a:spcPct val="0"/>
              </a:spcAft>
              <a:defRPr>
                <a:solidFill>
                  <a:schemeClr val="tx1"/>
                </a:solidFill>
                <a:latin typeface="Arial" pitchFamily="34" charset="0"/>
              </a:defRPr>
            </a:lvl6pPr>
            <a:lvl7pPr marL="2971800" indent="-228600" defTabSz="984250" eaLnBrk="0" fontAlgn="base" hangingPunct="0">
              <a:spcBef>
                <a:spcPct val="0"/>
              </a:spcBef>
              <a:spcAft>
                <a:spcPct val="0"/>
              </a:spcAft>
              <a:defRPr>
                <a:solidFill>
                  <a:schemeClr val="tx1"/>
                </a:solidFill>
                <a:latin typeface="Arial" pitchFamily="34" charset="0"/>
              </a:defRPr>
            </a:lvl7pPr>
            <a:lvl8pPr marL="3429000" indent="-228600" defTabSz="984250" eaLnBrk="0" fontAlgn="base" hangingPunct="0">
              <a:spcBef>
                <a:spcPct val="0"/>
              </a:spcBef>
              <a:spcAft>
                <a:spcPct val="0"/>
              </a:spcAft>
              <a:defRPr>
                <a:solidFill>
                  <a:schemeClr val="tx1"/>
                </a:solidFill>
                <a:latin typeface="Arial" pitchFamily="34" charset="0"/>
              </a:defRPr>
            </a:lvl8pPr>
            <a:lvl9pPr marL="3886200" indent="-228600" defTabSz="984250" eaLnBrk="0" fontAlgn="base" hangingPunct="0">
              <a:spcBef>
                <a:spcPct val="0"/>
              </a:spcBef>
              <a:spcAft>
                <a:spcPct val="0"/>
              </a:spcAft>
              <a:defRPr>
                <a:solidFill>
                  <a:schemeClr val="tx1"/>
                </a:solidFill>
                <a:latin typeface="Arial" pitchFamily="34" charset="0"/>
              </a:defRPr>
            </a:lvl9pPr>
          </a:lstStyle>
          <a:p>
            <a:pPr eaLnBrk="1" hangingPunct="1"/>
            <a:fld id="{F98125F9-A7B5-4C02-8A0C-D1529B9095C1}" type="slidenum">
              <a:rPr lang="it-IT" smtClean="0"/>
              <a:pPr eaLnBrk="1" hangingPunct="1"/>
              <a:t>32</a:t>
            </a:fld>
            <a:endParaRPr 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egnaposto immagine diapositiva 1"/>
          <p:cNvSpPr>
            <a:spLocks noGrp="1" noRot="1" noChangeAspect="1" noTextEdit="1"/>
          </p:cNvSpPr>
          <p:nvPr>
            <p:ph type="sldImg"/>
          </p:nvPr>
        </p:nvSpPr>
        <p:spPr>
          <a:ln/>
        </p:spPr>
      </p:sp>
      <p:sp>
        <p:nvSpPr>
          <p:cNvPr id="39939"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smtClean="0"/>
          </a:p>
        </p:txBody>
      </p:sp>
      <p:sp>
        <p:nvSpPr>
          <p:cNvPr id="39940"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4250" eaLnBrk="0" hangingPunct="0">
              <a:defRPr>
                <a:solidFill>
                  <a:schemeClr val="tx1"/>
                </a:solidFill>
                <a:latin typeface="Arial" pitchFamily="34" charset="0"/>
              </a:defRPr>
            </a:lvl1pPr>
            <a:lvl2pPr marL="742950" indent="-285750" defTabSz="984250" eaLnBrk="0" hangingPunct="0">
              <a:defRPr>
                <a:solidFill>
                  <a:schemeClr val="tx1"/>
                </a:solidFill>
                <a:latin typeface="Arial" pitchFamily="34" charset="0"/>
              </a:defRPr>
            </a:lvl2pPr>
            <a:lvl3pPr marL="1143000" indent="-228600" defTabSz="984250" eaLnBrk="0" hangingPunct="0">
              <a:defRPr>
                <a:solidFill>
                  <a:schemeClr val="tx1"/>
                </a:solidFill>
                <a:latin typeface="Arial" pitchFamily="34" charset="0"/>
              </a:defRPr>
            </a:lvl3pPr>
            <a:lvl4pPr marL="1600200" indent="-228600" defTabSz="984250" eaLnBrk="0" hangingPunct="0">
              <a:defRPr>
                <a:solidFill>
                  <a:schemeClr val="tx1"/>
                </a:solidFill>
                <a:latin typeface="Arial" pitchFamily="34" charset="0"/>
              </a:defRPr>
            </a:lvl4pPr>
            <a:lvl5pPr marL="2057400" indent="-228600" defTabSz="984250" eaLnBrk="0" hangingPunct="0">
              <a:defRPr>
                <a:solidFill>
                  <a:schemeClr val="tx1"/>
                </a:solidFill>
                <a:latin typeface="Arial" pitchFamily="34" charset="0"/>
              </a:defRPr>
            </a:lvl5pPr>
            <a:lvl6pPr marL="2514600" indent="-228600" defTabSz="984250" eaLnBrk="0" fontAlgn="base" hangingPunct="0">
              <a:spcBef>
                <a:spcPct val="0"/>
              </a:spcBef>
              <a:spcAft>
                <a:spcPct val="0"/>
              </a:spcAft>
              <a:defRPr>
                <a:solidFill>
                  <a:schemeClr val="tx1"/>
                </a:solidFill>
                <a:latin typeface="Arial" pitchFamily="34" charset="0"/>
              </a:defRPr>
            </a:lvl6pPr>
            <a:lvl7pPr marL="2971800" indent="-228600" defTabSz="984250" eaLnBrk="0" fontAlgn="base" hangingPunct="0">
              <a:spcBef>
                <a:spcPct val="0"/>
              </a:spcBef>
              <a:spcAft>
                <a:spcPct val="0"/>
              </a:spcAft>
              <a:defRPr>
                <a:solidFill>
                  <a:schemeClr val="tx1"/>
                </a:solidFill>
                <a:latin typeface="Arial" pitchFamily="34" charset="0"/>
              </a:defRPr>
            </a:lvl7pPr>
            <a:lvl8pPr marL="3429000" indent="-228600" defTabSz="984250" eaLnBrk="0" fontAlgn="base" hangingPunct="0">
              <a:spcBef>
                <a:spcPct val="0"/>
              </a:spcBef>
              <a:spcAft>
                <a:spcPct val="0"/>
              </a:spcAft>
              <a:defRPr>
                <a:solidFill>
                  <a:schemeClr val="tx1"/>
                </a:solidFill>
                <a:latin typeface="Arial" pitchFamily="34" charset="0"/>
              </a:defRPr>
            </a:lvl8pPr>
            <a:lvl9pPr marL="3886200" indent="-228600" defTabSz="984250" eaLnBrk="0" fontAlgn="base" hangingPunct="0">
              <a:spcBef>
                <a:spcPct val="0"/>
              </a:spcBef>
              <a:spcAft>
                <a:spcPct val="0"/>
              </a:spcAft>
              <a:defRPr>
                <a:solidFill>
                  <a:schemeClr val="tx1"/>
                </a:solidFill>
                <a:latin typeface="Arial" pitchFamily="34" charset="0"/>
              </a:defRPr>
            </a:lvl9pPr>
          </a:lstStyle>
          <a:p>
            <a:pPr eaLnBrk="1" hangingPunct="1"/>
            <a:fld id="{22634754-9CC3-42BF-A908-A68A9D2668AA}" type="slidenum">
              <a:rPr lang="it-IT" smtClean="0"/>
              <a:pPr eaLnBrk="1" hangingPunct="1"/>
              <a:t>36</a:t>
            </a:fld>
            <a:endParaRPr lang="it-I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0050" name="Rectangle 6"/>
          <p:cNvSpPr>
            <a:spLocks noGrp="1" noChangeArrowheads="1"/>
          </p:cNvSpPr>
          <p:nvPr>
            <p:ph type="sldNum" sz="quarter" idx="5"/>
          </p:nvPr>
        </p:nvSpPr>
        <p:spPr>
          <a:noFill/>
        </p:spPr>
        <p:txBody>
          <a:bodyPr/>
          <a:lstStyle>
            <a:lvl1pPr defTabSz="985838" eaLnBrk="0" hangingPunct="0">
              <a:defRPr>
                <a:solidFill>
                  <a:schemeClr val="tx1"/>
                </a:solidFill>
                <a:latin typeface="Arial" pitchFamily="34" charset="0"/>
              </a:defRPr>
            </a:lvl1pPr>
            <a:lvl2pPr marL="742950" indent="-285750" defTabSz="985838" eaLnBrk="0" hangingPunct="0">
              <a:defRPr>
                <a:solidFill>
                  <a:schemeClr val="tx1"/>
                </a:solidFill>
                <a:latin typeface="Arial" pitchFamily="34" charset="0"/>
              </a:defRPr>
            </a:lvl2pPr>
            <a:lvl3pPr marL="1143000" indent="-228600" defTabSz="985838" eaLnBrk="0" hangingPunct="0">
              <a:defRPr>
                <a:solidFill>
                  <a:schemeClr val="tx1"/>
                </a:solidFill>
                <a:latin typeface="Arial" pitchFamily="34" charset="0"/>
              </a:defRPr>
            </a:lvl3pPr>
            <a:lvl4pPr marL="1600200" indent="-228600" defTabSz="985838" eaLnBrk="0" hangingPunct="0">
              <a:defRPr>
                <a:solidFill>
                  <a:schemeClr val="tx1"/>
                </a:solidFill>
                <a:latin typeface="Arial" pitchFamily="34" charset="0"/>
              </a:defRPr>
            </a:lvl4pPr>
            <a:lvl5pPr marL="2057400" indent="-228600" defTabSz="985838" eaLnBrk="0" hangingPunct="0">
              <a:defRPr>
                <a:solidFill>
                  <a:schemeClr val="tx1"/>
                </a:solidFill>
                <a:latin typeface="Arial" pitchFamily="34" charset="0"/>
              </a:defRPr>
            </a:lvl5pPr>
            <a:lvl6pPr marL="2514600" indent="-228600" defTabSz="985838" eaLnBrk="0" fontAlgn="base" hangingPunct="0">
              <a:spcBef>
                <a:spcPct val="0"/>
              </a:spcBef>
              <a:spcAft>
                <a:spcPct val="0"/>
              </a:spcAft>
              <a:defRPr>
                <a:solidFill>
                  <a:schemeClr val="tx1"/>
                </a:solidFill>
                <a:latin typeface="Arial" pitchFamily="34" charset="0"/>
              </a:defRPr>
            </a:lvl6pPr>
            <a:lvl7pPr marL="2971800" indent="-228600" defTabSz="985838" eaLnBrk="0" fontAlgn="base" hangingPunct="0">
              <a:spcBef>
                <a:spcPct val="0"/>
              </a:spcBef>
              <a:spcAft>
                <a:spcPct val="0"/>
              </a:spcAft>
              <a:defRPr>
                <a:solidFill>
                  <a:schemeClr val="tx1"/>
                </a:solidFill>
                <a:latin typeface="Arial" pitchFamily="34" charset="0"/>
              </a:defRPr>
            </a:lvl7pPr>
            <a:lvl8pPr marL="3429000" indent="-228600" defTabSz="985838" eaLnBrk="0" fontAlgn="base" hangingPunct="0">
              <a:spcBef>
                <a:spcPct val="0"/>
              </a:spcBef>
              <a:spcAft>
                <a:spcPct val="0"/>
              </a:spcAft>
              <a:defRPr>
                <a:solidFill>
                  <a:schemeClr val="tx1"/>
                </a:solidFill>
                <a:latin typeface="Arial" pitchFamily="34" charset="0"/>
              </a:defRPr>
            </a:lvl8pPr>
            <a:lvl9pPr marL="3886200" indent="-228600" defTabSz="985838" eaLnBrk="0" fontAlgn="base" hangingPunct="0">
              <a:spcBef>
                <a:spcPct val="0"/>
              </a:spcBef>
              <a:spcAft>
                <a:spcPct val="0"/>
              </a:spcAft>
              <a:defRPr>
                <a:solidFill>
                  <a:schemeClr val="tx1"/>
                </a:solidFill>
                <a:latin typeface="Arial" pitchFamily="34" charset="0"/>
              </a:defRPr>
            </a:lvl9pPr>
          </a:lstStyle>
          <a:p>
            <a:pPr eaLnBrk="1" hangingPunct="1"/>
            <a:fld id="{630D5B31-37B8-43A3-8DA9-86DE945F346E}" type="slidenum">
              <a:rPr lang="en-US" smtClean="0"/>
              <a:pPr eaLnBrk="1" hangingPunct="1"/>
              <a:t>40</a:t>
            </a:fld>
            <a:endParaRPr lang="en-US" smtClean="0"/>
          </a:p>
        </p:txBody>
      </p:sp>
      <p:sp>
        <p:nvSpPr>
          <p:cNvPr id="130051" name="Rectangle 1"/>
          <p:cNvSpPr txBox="1">
            <a:spLocks noGrp="1" noRot="1" noChangeAspect="1" noChangeArrowheads="1" noTextEdit="1"/>
          </p:cNvSpPr>
          <p:nvPr>
            <p:ph type="sldImg"/>
          </p:nvPr>
        </p:nvSpPr>
        <p:spPr>
          <a:xfrm>
            <a:off x="981075" y="774700"/>
            <a:ext cx="5099050" cy="3824288"/>
          </a:xfrm>
          <a:solidFill>
            <a:srgbClr val="FFFFFF"/>
          </a:solidFill>
          <a:ln/>
        </p:spPr>
      </p:sp>
      <p:sp>
        <p:nvSpPr>
          <p:cNvPr id="130052" name="Text Box 2"/>
          <p:cNvSpPr txBox="1">
            <a:spLocks noGrp="1" noChangeArrowheads="1"/>
          </p:cNvSpPr>
          <p:nvPr>
            <p:ph type="body" idx="1"/>
          </p:nvPr>
        </p:nvSpPr>
        <p:spPr>
          <a:xfrm>
            <a:off x="706438" y="4843463"/>
            <a:ext cx="5648325" cy="1511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7938" rIns="0" bIns="0"/>
          <a:lstStyle>
            <a:lvl1pPr marL="215900" indent="-214313">
              <a:tabLst>
                <a:tab pos="723900" algn="l"/>
                <a:tab pos="1447800" algn="l"/>
                <a:tab pos="2171700" algn="l"/>
                <a:tab pos="2895600" algn="l"/>
                <a:tab pos="3619500" algn="l"/>
                <a:tab pos="4343400" algn="l"/>
                <a:tab pos="5067300" algn="l"/>
                <a:tab pos="5791200" algn="l"/>
              </a:tabLst>
              <a:defRPr sz="1200">
                <a:solidFill>
                  <a:schemeClr val="tx1"/>
                </a:solidFill>
                <a:latin typeface="Arial" pitchFamily="34" charset="0"/>
              </a:defRPr>
            </a:lvl1pPr>
            <a:lvl2pPr marL="742950" indent="-285750">
              <a:tabLst>
                <a:tab pos="723900" algn="l"/>
                <a:tab pos="1447800" algn="l"/>
                <a:tab pos="2171700" algn="l"/>
                <a:tab pos="2895600" algn="l"/>
                <a:tab pos="3619500" algn="l"/>
                <a:tab pos="4343400" algn="l"/>
                <a:tab pos="5067300" algn="l"/>
                <a:tab pos="5791200" algn="l"/>
              </a:tabLst>
              <a:defRPr sz="1200">
                <a:solidFill>
                  <a:schemeClr val="tx1"/>
                </a:solidFill>
                <a:latin typeface="Arial" pitchFamily="34" charset="0"/>
              </a:defRPr>
            </a:lvl2pPr>
            <a:lvl3pPr marL="1143000" indent="-228600">
              <a:tabLst>
                <a:tab pos="723900" algn="l"/>
                <a:tab pos="1447800" algn="l"/>
                <a:tab pos="2171700" algn="l"/>
                <a:tab pos="2895600" algn="l"/>
                <a:tab pos="3619500" algn="l"/>
                <a:tab pos="4343400" algn="l"/>
                <a:tab pos="5067300" algn="l"/>
                <a:tab pos="5791200" algn="l"/>
              </a:tabLst>
              <a:defRPr sz="1200">
                <a:solidFill>
                  <a:schemeClr val="tx1"/>
                </a:solidFill>
                <a:latin typeface="Arial" pitchFamily="34" charset="0"/>
              </a:defRPr>
            </a:lvl3pPr>
            <a:lvl4pPr marL="1600200" indent="-228600">
              <a:tabLst>
                <a:tab pos="723900" algn="l"/>
                <a:tab pos="1447800" algn="l"/>
                <a:tab pos="2171700" algn="l"/>
                <a:tab pos="2895600" algn="l"/>
                <a:tab pos="3619500" algn="l"/>
                <a:tab pos="4343400" algn="l"/>
                <a:tab pos="5067300" algn="l"/>
                <a:tab pos="5791200" algn="l"/>
              </a:tabLst>
              <a:defRPr sz="1200">
                <a:solidFill>
                  <a:schemeClr val="tx1"/>
                </a:solidFill>
                <a:latin typeface="Arial" pitchFamily="34" charset="0"/>
              </a:defRPr>
            </a:lvl4pPr>
            <a:lvl5pPr marL="2057400" indent="-228600">
              <a:tabLst>
                <a:tab pos="723900" algn="l"/>
                <a:tab pos="1447800" algn="l"/>
                <a:tab pos="2171700" algn="l"/>
                <a:tab pos="2895600" algn="l"/>
                <a:tab pos="3619500" algn="l"/>
                <a:tab pos="4343400" algn="l"/>
                <a:tab pos="5067300" algn="l"/>
                <a:tab pos="5791200" algn="l"/>
              </a:tabLst>
              <a:defRPr sz="1200">
                <a:solidFill>
                  <a:schemeClr val="tx1"/>
                </a:solidFill>
                <a:latin typeface="Arial" pitchFamily="34" charset="0"/>
              </a:defRPr>
            </a:lvl5pPr>
            <a:lvl6pPr marL="2514600" indent="-228600" eaLnBrk="0" fontAlgn="base" hangingPunct="0">
              <a:spcBef>
                <a:spcPct val="30000"/>
              </a:spcBef>
              <a:spcAft>
                <a:spcPct val="0"/>
              </a:spcAft>
              <a:tabLst>
                <a:tab pos="723900" algn="l"/>
                <a:tab pos="1447800" algn="l"/>
                <a:tab pos="2171700" algn="l"/>
                <a:tab pos="2895600" algn="l"/>
                <a:tab pos="3619500" algn="l"/>
                <a:tab pos="4343400" algn="l"/>
                <a:tab pos="5067300" algn="l"/>
                <a:tab pos="5791200" algn="l"/>
              </a:tabLst>
              <a:defRPr sz="1200">
                <a:solidFill>
                  <a:schemeClr val="tx1"/>
                </a:solidFill>
                <a:latin typeface="Arial" pitchFamily="34" charset="0"/>
              </a:defRPr>
            </a:lvl6pPr>
            <a:lvl7pPr marL="2971800" indent="-228600" eaLnBrk="0" fontAlgn="base" hangingPunct="0">
              <a:spcBef>
                <a:spcPct val="30000"/>
              </a:spcBef>
              <a:spcAft>
                <a:spcPct val="0"/>
              </a:spcAft>
              <a:tabLst>
                <a:tab pos="723900" algn="l"/>
                <a:tab pos="1447800" algn="l"/>
                <a:tab pos="2171700" algn="l"/>
                <a:tab pos="2895600" algn="l"/>
                <a:tab pos="3619500" algn="l"/>
                <a:tab pos="4343400" algn="l"/>
                <a:tab pos="5067300" algn="l"/>
                <a:tab pos="5791200" algn="l"/>
              </a:tabLst>
              <a:defRPr sz="1200">
                <a:solidFill>
                  <a:schemeClr val="tx1"/>
                </a:solidFill>
                <a:latin typeface="Arial" pitchFamily="34" charset="0"/>
              </a:defRPr>
            </a:lvl7pPr>
            <a:lvl8pPr marL="3429000" indent="-228600" eaLnBrk="0" fontAlgn="base" hangingPunct="0">
              <a:spcBef>
                <a:spcPct val="30000"/>
              </a:spcBef>
              <a:spcAft>
                <a:spcPct val="0"/>
              </a:spcAft>
              <a:tabLst>
                <a:tab pos="723900" algn="l"/>
                <a:tab pos="1447800" algn="l"/>
                <a:tab pos="2171700" algn="l"/>
                <a:tab pos="2895600" algn="l"/>
                <a:tab pos="3619500" algn="l"/>
                <a:tab pos="4343400" algn="l"/>
                <a:tab pos="5067300" algn="l"/>
                <a:tab pos="5791200" algn="l"/>
              </a:tabLst>
              <a:defRPr sz="1200">
                <a:solidFill>
                  <a:schemeClr val="tx1"/>
                </a:solidFill>
                <a:latin typeface="Arial" pitchFamily="34" charset="0"/>
              </a:defRPr>
            </a:lvl8pPr>
            <a:lvl9pPr marL="3886200" indent="-228600" eaLnBrk="0" fontAlgn="base" hangingPunct="0">
              <a:spcBef>
                <a:spcPct val="30000"/>
              </a:spcBef>
              <a:spcAft>
                <a:spcPct val="0"/>
              </a:spcAft>
              <a:tabLst>
                <a:tab pos="723900" algn="l"/>
                <a:tab pos="1447800" algn="l"/>
                <a:tab pos="2171700" algn="l"/>
                <a:tab pos="2895600" algn="l"/>
                <a:tab pos="3619500" algn="l"/>
                <a:tab pos="4343400" algn="l"/>
                <a:tab pos="5067300" algn="l"/>
                <a:tab pos="5791200" algn="l"/>
              </a:tabLst>
              <a:defRPr sz="1200">
                <a:solidFill>
                  <a:schemeClr val="tx1"/>
                </a:solidFill>
                <a:latin typeface="Arial" pitchFamily="34" charset="0"/>
              </a:defRPr>
            </a:lvl9pPr>
          </a:lstStyle>
          <a:p>
            <a:pPr eaLnBrk="1">
              <a:lnSpc>
                <a:spcPct val="93000"/>
              </a:lnSpc>
              <a:spcBef>
                <a:spcPct val="0"/>
              </a:spcBef>
            </a:pPr>
            <a:endParaRPr lang="en-US" sz="2000" smtClean="0">
              <a:solidFill>
                <a:srgbClr val="000000"/>
              </a:solidFill>
              <a:ea typeface="IPAMincho"/>
              <a:cs typeface="IPAMincho"/>
            </a:endParaRPr>
          </a:p>
          <a:p>
            <a:pPr eaLnBrk="1">
              <a:lnSpc>
                <a:spcPct val="93000"/>
              </a:lnSpc>
              <a:spcBef>
                <a:spcPct val="0"/>
              </a:spcBef>
            </a:pPr>
            <a:r>
              <a:rPr lang="en-US" sz="900" smtClean="0">
                <a:solidFill>
                  <a:srgbClr val="000000"/>
                </a:solidFill>
                <a:ea typeface="IPAMincho"/>
                <a:cs typeface="IPAMincho"/>
              </a:rPr>
              <a:t>Data are for children aged 0–14 years, from the paediatric dataset (A), and 15–19 years, from the general dataset (B). We only included registries with more than 100 cases when assessing the lowest and highest rates. ASR=age-specific rate. WSR=age-standardised rate (world standard population). *Comprising data from India only.</a:t>
            </a:r>
          </a:p>
          <a:p>
            <a:pPr eaLnBrk="1">
              <a:lnSpc>
                <a:spcPct val="93000"/>
              </a:lnSpc>
              <a:spcBef>
                <a:spcPct val="0"/>
              </a:spcBef>
            </a:pPr>
            <a:endParaRPr lang="en-US" sz="2000" smtClean="0">
              <a:solidFill>
                <a:srgbClr val="000000"/>
              </a:solidFill>
              <a:ea typeface="IPAMincho"/>
              <a:cs typeface="IPAMincho"/>
            </a:endParaRPr>
          </a:p>
          <a:p>
            <a:pPr eaLnBrk="1">
              <a:lnSpc>
                <a:spcPct val="93000"/>
              </a:lnSpc>
              <a:spcBef>
                <a:spcPct val="0"/>
              </a:spcBef>
            </a:pPr>
            <a:endParaRPr lang="en-US" sz="2000" smtClean="0">
              <a:solidFill>
                <a:srgbClr val="000000"/>
              </a:solidFill>
              <a:ea typeface="IPAMincho"/>
              <a:cs typeface="IPAMincho"/>
            </a:endParaRPr>
          </a:p>
          <a:p>
            <a:pPr eaLnBrk="1">
              <a:lnSpc>
                <a:spcPct val="93000"/>
              </a:lnSpc>
              <a:spcBef>
                <a:spcPct val="0"/>
              </a:spcBef>
            </a:pPr>
            <a:endParaRPr lang="en-US" sz="900" smtClean="0">
              <a:solidFill>
                <a:srgbClr val="000000"/>
              </a:solidFill>
              <a:ea typeface="IPAMincho"/>
              <a:cs typeface="IPAMincho"/>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FEB80246-7F00-43F7-BA08-B3CF733BF3BD}" type="slidenum">
              <a:rPr lang="it-IT"/>
              <a:pPr>
                <a:defRPr/>
              </a:pPr>
              <a:t>‹N›</a:t>
            </a:fld>
            <a:endParaRPr lang="it-IT"/>
          </a:p>
        </p:txBody>
      </p:sp>
    </p:spTree>
    <p:extLst>
      <p:ext uri="{BB962C8B-B14F-4D97-AF65-F5344CB8AC3E}">
        <p14:creationId xmlns:p14="http://schemas.microsoft.com/office/powerpoint/2010/main" val="659158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27FCC3DC-2AD3-4380-A59A-CFCC741B5C5E}" type="slidenum">
              <a:rPr lang="it-IT"/>
              <a:pPr>
                <a:defRPr/>
              </a:pPr>
              <a:t>‹N›</a:t>
            </a:fld>
            <a:endParaRPr lang="it-IT"/>
          </a:p>
        </p:txBody>
      </p:sp>
    </p:spTree>
    <p:extLst>
      <p:ext uri="{BB962C8B-B14F-4D97-AF65-F5344CB8AC3E}">
        <p14:creationId xmlns:p14="http://schemas.microsoft.com/office/powerpoint/2010/main" val="3313453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3C28F4EC-6734-4686-939F-040B071B2129}" type="slidenum">
              <a:rPr lang="it-IT"/>
              <a:pPr>
                <a:defRPr/>
              </a:pPr>
              <a:t>‹N›</a:t>
            </a:fld>
            <a:endParaRPr lang="it-IT"/>
          </a:p>
        </p:txBody>
      </p:sp>
    </p:spTree>
    <p:extLst>
      <p:ext uri="{BB962C8B-B14F-4D97-AF65-F5344CB8AC3E}">
        <p14:creationId xmlns:p14="http://schemas.microsoft.com/office/powerpoint/2010/main" val="3058976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C47DE91D-D45A-4B38-995E-40642F1596E0}" type="slidenum">
              <a:rPr lang="it-IT"/>
              <a:pPr>
                <a:defRPr/>
              </a:pPr>
              <a:t>‹N›</a:t>
            </a:fld>
            <a:endParaRPr lang="it-IT"/>
          </a:p>
        </p:txBody>
      </p:sp>
    </p:spTree>
    <p:extLst>
      <p:ext uri="{BB962C8B-B14F-4D97-AF65-F5344CB8AC3E}">
        <p14:creationId xmlns:p14="http://schemas.microsoft.com/office/powerpoint/2010/main" val="754812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0C429EB5-94A1-4DE9-914A-1D6524DC4A5F}" type="slidenum">
              <a:rPr lang="it-IT"/>
              <a:pPr>
                <a:defRPr/>
              </a:pPr>
              <a:t>‹N›</a:t>
            </a:fld>
            <a:endParaRPr lang="it-IT"/>
          </a:p>
        </p:txBody>
      </p:sp>
    </p:spTree>
    <p:extLst>
      <p:ext uri="{BB962C8B-B14F-4D97-AF65-F5344CB8AC3E}">
        <p14:creationId xmlns:p14="http://schemas.microsoft.com/office/powerpoint/2010/main" val="1407538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07E10A2E-563B-4D85-9356-D03F69D301B0}" type="slidenum">
              <a:rPr lang="it-IT"/>
              <a:pPr>
                <a:defRPr/>
              </a:pPr>
              <a:t>‹N›</a:t>
            </a:fld>
            <a:endParaRPr lang="it-IT"/>
          </a:p>
        </p:txBody>
      </p:sp>
    </p:spTree>
    <p:extLst>
      <p:ext uri="{BB962C8B-B14F-4D97-AF65-F5344CB8AC3E}">
        <p14:creationId xmlns:p14="http://schemas.microsoft.com/office/powerpoint/2010/main" val="1302760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E1AA958F-28BE-4AEE-A243-4FD8323485DA}" type="slidenum">
              <a:rPr lang="it-IT"/>
              <a:pPr>
                <a:defRPr/>
              </a:pPr>
              <a:t>‹N›</a:t>
            </a:fld>
            <a:endParaRPr lang="it-IT"/>
          </a:p>
        </p:txBody>
      </p:sp>
    </p:spTree>
    <p:extLst>
      <p:ext uri="{BB962C8B-B14F-4D97-AF65-F5344CB8AC3E}">
        <p14:creationId xmlns:p14="http://schemas.microsoft.com/office/powerpoint/2010/main" val="3654382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9EAE9444-AE8A-414F-9EFA-6F4E1A36D986}" type="slidenum">
              <a:rPr lang="it-IT"/>
              <a:pPr>
                <a:defRPr/>
              </a:pPr>
              <a:t>‹N›</a:t>
            </a:fld>
            <a:endParaRPr lang="it-IT"/>
          </a:p>
        </p:txBody>
      </p:sp>
    </p:spTree>
    <p:extLst>
      <p:ext uri="{BB962C8B-B14F-4D97-AF65-F5344CB8AC3E}">
        <p14:creationId xmlns:p14="http://schemas.microsoft.com/office/powerpoint/2010/main" val="2989490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6D9BCE35-5C55-41BD-9B82-62CFDAF5ED96}" type="slidenum">
              <a:rPr lang="it-IT"/>
              <a:pPr>
                <a:defRPr/>
              </a:pPr>
              <a:t>‹N›</a:t>
            </a:fld>
            <a:endParaRPr lang="it-IT"/>
          </a:p>
        </p:txBody>
      </p:sp>
    </p:spTree>
    <p:extLst>
      <p:ext uri="{BB962C8B-B14F-4D97-AF65-F5344CB8AC3E}">
        <p14:creationId xmlns:p14="http://schemas.microsoft.com/office/powerpoint/2010/main" val="33427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B1DB86E1-3E41-4C4E-B58B-77B5236A525A}" type="slidenum">
              <a:rPr lang="it-IT"/>
              <a:pPr>
                <a:defRPr/>
              </a:pPr>
              <a:t>‹N›</a:t>
            </a:fld>
            <a:endParaRPr lang="it-IT"/>
          </a:p>
        </p:txBody>
      </p:sp>
    </p:spTree>
    <p:extLst>
      <p:ext uri="{BB962C8B-B14F-4D97-AF65-F5344CB8AC3E}">
        <p14:creationId xmlns:p14="http://schemas.microsoft.com/office/powerpoint/2010/main" val="729418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12B352E1-45A6-4EB1-8539-1BC53AF1D645}" type="slidenum">
              <a:rPr lang="it-IT"/>
              <a:pPr>
                <a:defRPr/>
              </a:pPr>
              <a:t>‹N›</a:t>
            </a:fld>
            <a:endParaRPr lang="it-IT"/>
          </a:p>
        </p:txBody>
      </p:sp>
    </p:spTree>
    <p:extLst>
      <p:ext uri="{BB962C8B-B14F-4D97-AF65-F5344CB8AC3E}">
        <p14:creationId xmlns:p14="http://schemas.microsoft.com/office/powerpoint/2010/main" val="3040702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47"/>
            </a:gs>
            <a:gs pos="50000">
              <a:srgbClr val="000099"/>
            </a:gs>
            <a:gs pos="100000">
              <a:srgbClr val="000047"/>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smtClean="0"/>
              <a:t>Fare clic per modificare stile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lvl1pPr>
          </a:lstStyle>
          <a:p>
            <a:pPr>
              <a:defRPr/>
            </a:pPr>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pPr>
              <a:defRPr/>
            </a:pPr>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pPr>
              <a:defRPr/>
            </a:pPr>
            <a:fld id="{1D03E0B9-A33D-4DB9-9790-AB3F911E0EFF}"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atrizia.gentilini@villapacinottiit"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www.ncbi.nlm.nih.gov/pmc/articles/PMC3003760/#R33" TargetMode="External"/><Relationship Id="rId7" Type="http://schemas.openxmlformats.org/officeDocument/2006/relationships/hyperlink" Target="https://www.ncbi.nlm.nih.gov/pmc/articles/PMC3003760/#R34" TargetMode="External"/><Relationship Id="rId2" Type="http://schemas.openxmlformats.org/officeDocument/2006/relationships/hyperlink" Target="https://www.ncbi.nlm.nih.gov/pmc/articles/PMC3003760/#R11" TargetMode="External"/><Relationship Id="rId1" Type="http://schemas.openxmlformats.org/officeDocument/2006/relationships/slideLayout" Target="../slideLayouts/slideLayout2.xml"/><Relationship Id="rId6" Type="http://schemas.openxmlformats.org/officeDocument/2006/relationships/hyperlink" Target="https://www.ncbi.nlm.nih.gov/pmc/articles/PMC3003760/#R17" TargetMode="External"/><Relationship Id="rId5" Type="http://schemas.openxmlformats.org/officeDocument/2006/relationships/hyperlink" Target="https://www.ncbi.nlm.nih.gov/pmc/articles/PMC3003760/#R44" TargetMode="External"/><Relationship Id="rId4" Type="http://schemas.openxmlformats.org/officeDocument/2006/relationships/hyperlink" Target="https://www.ncbi.nlm.nih.gov/pmc/articles/PMC3003760/#R5"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wmf"/><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ncbi.nlm.nih.gov/pubmed/27003928"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2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53.wmf"/><Relationship Id="rId5" Type="http://schemas.openxmlformats.org/officeDocument/2006/relationships/image" Target="../media/image52.png"/><Relationship Id="rId4" Type="http://schemas.openxmlformats.org/officeDocument/2006/relationships/image" Target="../media/image51.jpeg"/></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67.wmf"/><Relationship Id="rId3" Type="http://schemas.openxmlformats.org/officeDocument/2006/relationships/image" Target="../media/image45.jpeg"/><Relationship Id="rId7" Type="http://schemas.openxmlformats.org/officeDocument/2006/relationships/image" Target="../media/image66.w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www.ncbi.nlm.nih.gov/pubmed?term=Mostafalou%20S%5bAuthor%5d&amp;cauthor=true&amp;cauthor_uid=23402800" TargetMode="External"/><Relationship Id="rId5" Type="http://schemas.openxmlformats.org/officeDocument/2006/relationships/image" Target="../media/image65.jpeg"/><Relationship Id="rId4" Type="http://schemas.openxmlformats.org/officeDocument/2006/relationships/hyperlink" Target="http://www.ncbi.nlm.nih.gov/core/lw/2.0/html/tileshop_pmc/tileshop_pmc_inline.html?title=Click%20on%20image%20to%20zoom&amp;p=PMC3&amp;id=3356641_pnas.1203396109fig02.jp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hyperlink" Target="http://www.ncbi.nlm.nih.gov/pubmed/26425806"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png"/><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5.png"/></Relationships>
</file>

<file path=ppt/slides/_rels/slide3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7.xml"/><Relationship Id="rId4" Type="http://schemas.openxmlformats.org/officeDocument/2006/relationships/image" Target="../media/image78.png"/></Relationships>
</file>

<file path=ppt/slides/_rels/slide3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 Id="rId5" Type="http://schemas.openxmlformats.org/officeDocument/2006/relationships/image" Target="../media/image82.png"/><Relationship Id="rId4" Type="http://schemas.openxmlformats.org/officeDocument/2006/relationships/image" Target="../media/image81.png"/></Relationships>
</file>

<file path=ppt/slides/_rels/slide3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83.png"/><Relationship Id="rId1" Type="http://schemas.openxmlformats.org/officeDocument/2006/relationships/slideLayout" Target="../slideLayouts/slideLayout2.xml"/><Relationship Id="rId5" Type="http://schemas.openxmlformats.org/officeDocument/2006/relationships/image" Target="../media/image85.jpeg"/><Relationship Id="rId4" Type="http://schemas.openxmlformats.org/officeDocument/2006/relationships/image" Target="../media/image84.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40.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8.png"/><Relationship Id="rId5" Type="http://schemas.openxmlformats.org/officeDocument/2006/relationships/image" Target="../media/image87.jpeg"/><Relationship Id="rId4" Type="http://schemas.openxmlformats.org/officeDocument/2006/relationships/hyperlink" Target="http://www.elsevier.com/termsandconditions"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hyperlink" Target="http://4.bp.blogspot.com/-LVf4-JooGBc/UH3fuGPyQAI/AAAAAAAABJw/WZbR4u3KSpk/s1600/405866_323408981036863_203737476337348_964954_453771665_n.jpg"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docs.google.com/folder/d/0B0HUqpeWxGXtVHBxR25icjBFNUk/edit" TargetMode="External"/><Relationship Id="rId2" Type="http://schemas.openxmlformats.org/officeDocument/2006/relationships/image" Target="../media/image4.wmf"/><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43.xml.rels><?xml version="1.0" encoding="UTF-8" standalone="yes"?>
<Relationships xmlns="http://schemas.openxmlformats.org/package/2006/relationships"><Relationship Id="rId3" Type="http://schemas.openxmlformats.org/officeDocument/2006/relationships/hyperlink" Target="http://www.fao.org/docrep/t0389e/t0389e02.htm" TargetMode="External"/><Relationship Id="rId2" Type="http://schemas.openxmlformats.org/officeDocument/2006/relationships/image" Target="../media/image91.png"/><Relationship Id="rId1" Type="http://schemas.openxmlformats.org/officeDocument/2006/relationships/slideLayout" Target="../slideLayouts/slideLayout2.xml"/><Relationship Id="rId5" Type="http://schemas.openxmlformats.org/officeDocument/2006/relationships/image" Target="../media/image93.png"/><Relationship Id="rId4" Type="http://schemas.openxmlformats.org/officeDocument/2006/relationships/image" Target="../media/image92.jpeg"/></Relationships>
</file>

<file path=ppt/slides/_rels/slide44.xml.rels><?xml version="1.0" encoding="UTF-8" standalone="yes"?>
<Relationships xmlns="http://schemas.openxmlformats.org/package/2006/relationships"><Relationship Id="rId3" Type="http://schemas.openxmlformats.org/officeDocument/2006/relationships/hyperlink" Target="http://rspb.royalsocietypublishing.org/" TargetMode="External"/><Relationship Id="rId2" Type="http://schemas.openxmlformats.org/officeDocument/2006/relationships/image" Target="../media/image94.png"/><Relationship Id="rId1" Type="http://schemas.openxmlformats.org/officeDocument/2006/relationships/slideLayout" Target="../slideLayouts/slideLayout2.xml"/><Relationship Id="rId4" Type="http://schemas.openxmlformats.org/officeDocument/2006/relationships/image" Target="../media/image95.jpeg"/></Relationships>
</file>

<file path=ppt/slides/_rels/slide45.xml.rels><?xml version="1.0" encoding="UTF-8" standalone="yes"?>
<Relationships xmlns="http://schemas.openxmlformats.org/package/2006/relationships"><Relationship Id="rId3" Type="http://schemas.openxmlformats.org/officeDocument/2006/relationships/image" Target="../media/image97.wmf"/><Relationship Id="rId2" Type="http://schemas.openxmlformats.org/officeDocument/2006/relationships/image" Target="../media/image96.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100.png"/><Relationship Id="rId1" Type="http://schemas.openxmlformats.org/officeDocument/2006/relationships/slideLayout" Target="../slideLayouts/slideLayout2.xml"/><Relationship Id="rId4" Type="http://schemas.openxmlformats.org/officeDocument/2006/relationships/image" Target="../media/image101.png"/></Relationships>
</file>

<file path=ppt/slides/_rels/slide48.xml.rels><?xml version="1.0" encoding="UTF-8" standalone="yes"?>
<Relationships xmlns="http://schemas.openxmlformats.org/package/2006/relationships"><Relationship Id="rId3" Type="http://schemas.openxmlformats.org/officeDocument/2006/relationships/image" Target="../media/image103.png"/><Relationship Id="rId7" Type="http://schemas.openxmlformats.org/officeDocument/2006/relationships/image" Target="../media/image107.jpeg"/><Relationship Id="rId2" Type="http://schemas.openxmlformats.org/officeDocument/2006/relationships/image" Target="../media/image102.png"/><Relationship Id="rId1" Type="http://schemas.openxmlformats.org/officeDocument/2006/relationships/slideLayout" Target="../slideLayouts/slideLayout2.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png"/></Relationships>
</file>

<file path=ppt/slides/_rels/slide49.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emf"/><Relationship Id="rId1" Type="http://schemas.openxmlformats.org/officeDocument/2006/relationships/slideLayout" Target="../slideLayouts/slideLayout2.xml"/><Relationship Id="rId4" Type="http://schemas.openxmlformats.org/officeDocument/2006/relationships/image" Target="../media/image19.wmf"/></Relationships>
</file>

<file path=ppt/slides/_rels/slide50.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Isde_Color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3601" y="-77508"/>
            <a:ext cx="1944628" cy="1922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tangolo 3"/>
          <p:cNvSpPr/>
          <p:nvPr/>
        </p:nvSpPr>
        <p:spPr>
          <a:xfrm>
            <a:off x="3515406" y="1700808"/>
            <a:ext cx="5401586" cy="2554545"/>
          </a:xfrm>
          <a:prstGeom prst="rect">
            <a:avLst/>
          </a:prstGeom>
        </p:spPr>
        <p:txBody>
          <a:bodyPr wrap="square">
            <a:spAutoFit/>
          </a:bodyPr>
          <a:lstStyle/>
          <a:p>
            <a:endParaRPr lang="it-IT" sz="3200" dirty="0" smtClean="0">
              <a:solidFill>
                <a:srgbClr val="66FFFF"/>
              </a:solidFill>
            </a:endParaRPr>
          </a:p>
          <a:p>
            <a:r>
              <a:rPr lang="it-IT" sz="2800" dirty="0" smtClean="0">
                <a:solidFill>
                  <a:srgbClr val="66FFFF"/>
                </a:solidFill>
              </a:rPr>
              <a:t>Patrizia </a:t>
            </a:r>
            <a:r>
              <a:rPr lang="it-IT" sz="2800" dirty="0">
                <a:solidFill>
                  <a:srgbClr val="66FFFF"/>
                </a:solidFill>
              </a:rPr>
              <a:t>Gentilini </a:t>
            </a:r>
            <a:r>
              <a:rPr lang="it-IT" b="0" i="1" dirty="0" err="1" smtClean="0">
                <a:solidFill>
                  <a:srgbClr val="FFFF00"/>
                </a:solidFill>
                <a:hlinkClick r:id="rId3"/>
              </a:rPr>
              <a:t>patrizia.gentilini@villapacinottiit</a:t>
            </a:r>
            <a:endParaRPr lang="it-IT" b="0" i="1" dirty="0" smtClean="0">
              <a:solidFill>
                <a:srgbClr val="FFFF00"/>
              </a:solidFill>
            </a:endParaRPr>
          </a:p>
          <a:p>
            <a:endParaRPr lang="it-IT" b="0" i="1" dirty="0">
              <a:solidFill>
                <a:srgbClr val="FFFF00"/>
              </a:solidFill>
            </a:endParaRPr>
          </a:p>
          <a:p>
            <a:r>
              <a:rPr lang="it-IT" sz="3200" i="1" dirty="0" smtClean="0">
                <a:solidFill>
                  <a:srgbClr val="FFFF00"/>
                </a:solidFill>
              </a:rPr>
              <a:t>Agricoltura industriale e salute umana</a:t>
            </a:r>
            <a:endParaRPr lang="it-IT" sz="3200" i="1" dirty="0">
              <a:solidFill>
                <a:srgbClr val="FFFF00"/>
              </a:solidFill>
            </a:endParaRPr>
          </a:p>
        </p:txBody>
      </p:sp>
      <p:sp>
        <p:nvSpPr>
          <p:cNvPr id="7" name="Rettangolo 6"/>
          <p:cNvSpPr/>
          <p:nvPr/>
        </p:nvSpPr>
        <p:spPr>
          <a:xfrm>
            <a:off x="4873601" y="1844824"/>
            <a:ext cx="2262682" cy="461665"/>
          </a:xfrm>
          <a:prstGeom prst="rect">
            <a:avLst/>
          </a:prstGeom>
        </p:spPr>
        <p:txBody>
          <a:bodyPr wrap="square">
            <a:spAutoFit/>
          </a:bodyPr>
          <a:lstStyle/>
          <a:p>
            <a:r>
              <a:rPr lang="it-IT" sz="2400" i="1" dirty="0">
                <a:solidFill>
                  <a:schemeClr val="bg1"/>
                </a:solidFill>
              </a:rPr>
              <a:t>www.isde.it</a:t>
            </a:r>
            <a:endParaRPr lang="it-IT" sz="2400" dirty="0">
              <a:solidFill>
                <a:schemeClr val="bg1"/>
              </a:solidFill>
            </a:endParaRPr>
          </a:p>
        </p:txBody>
      </p:sp>
      <p:sp>
        <p:nvSpPr>
          <p:cNvPr id="2" name="Rettangolo 1"/>
          <p:cNvSpPr/>
          <p:nvPr/>
        </p:nvSpPr>
        <p:spPr>
          <a:xfrm>
            <a:off x="251520" y="377731"/>
            <a:ext cx="8676456" cy="954107"/>
          </a:xfrm>
          <a:prstGeom prst="rect">
            <a:avLst/>
          </a:prstGeom>
        </p:spPr>
        <p:txBody>
          <a:bodyPr wrap="square">
            <a:spAutoFit/>
          </a:bodyPr>
          <a:lstStyle/>
          <a:p>
            <a:endParaRPr lang="it-IT" sz="2800" dirty="0" smtClean="0">
              <a:solidFill>
                <a:srgbClr val="FFFF00"/>
              </a:solidFill>
            </a:endParaRPr>
          </a:p>
          <a:p>
            <a:endParaRPr lang="it-IT" sz="2800" dirty="0">
              <a:solidFill>
                <a:srgbClr val="FFFF00"/>
              </a:solidFill>
            </a:endParaRPr>
          </a:p>
        </p:txBody>
      </p:sp>
      <p:pic>
        <p:nvPicPr>
          <p:cNvPr id="2054" name="Picture 6" descr="C:\Users\Patrizia\Desktop\cambialaterra_logo_gr-b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5599" y="3938566"/>
            <a:ext cx="3120256" cy="2621015"/>
          </a:xfrm>
          <a:prstGeom prst="rect">
            <a:avLst/>
          </a:prstGeom>
          <a:noFill/>
          <a:extLst>
            <a:ext uri="{909E8E84-426E-40DD-AFC4-6F175D3DCCD1}">
              <a14:hiddenFill xmlns:a14="http://schemas.microsoft.com/office/drawing/2010/main">
                <a:solidFill>
                  <a:srgbClr val="FFFFFF"/>
                </a:solidFill>
              </a14:hiddenFill>
            </a:ext>
          </a:extLst>
        </p:spPr>
      </p:pic>
      <p:sp>
        <p:nvSpPr>
          <p:cNvPr id="6" name="Rettangolo 5"/>
          <p:cNvSpPr/>
          <p:nvPr/>
        </p:nvSpPr>
        <p:spPr>
          <a:xfrm>
            <a:off x="4222143" y="6354275"/>
            <a:ext cx="3253839" cy="369332"/>
          </a:xfrm>
          <a:prstGeom prst="rect">
            <a:avLst/>
          </a:prstGeom>
        </p:spPr>
        <p:txBody>
          <a:bodyPr wrap="none">
            <a:spAutoFit/>
          </a:bodyPr>
          <a:lstStyle/>
          <a:p>
            <a:r>
              <a:rPr lang="it-IT" dirty="0">
                <a:solidFill>
                  <a:schemeClr val="bg1"/>
                </a:solidFill>
              </a:rPr>
              <a:t>https://www.cambialaterra.it</a:t>
            </a:r>
          </a:p>
        </p:txBody>
      </p:sp>
      <p:pic>
        <p:nvPicPr>
          <p:cNvPr id="9" name="Picture 2" descr="C:\Users\Patrizia\Desktop\corsi e convegni 2017\MANIFESTO-RICCHEZZA-3 (6).jpg"/>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0" y="388163"/>
            <a:ext cx="3534937"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83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51520" y="116632"/>
            <a:ext cx="8229600" cy="1143000"/>
          </a:xfrm>
        </p:spPr>
        <p:txBody>
          <a:bodyPr/>
          <a:lstStyle/>
          <a:p>
            <a:pPr eaLnBrk="1" hangingPunct="1"/>
            <a:r>
              <a:rPr lang="it-IT" sz="3600" b="1" dirty="0" smtClean="0">
                <a:solidFill>
                  <a:srgbClr val="FFFF00"/>
                </a:solidFill>
              </a:rPr>
              <a:t>PESTICIDI E SALUTE UMANA</a:t>
            </a:r>
            <a:r>
              <a:rPr lang="it-IT" sz="3600" dirty="0" smtClean="0">
                <a:solidFill>
                  <a:srgbClr val="FFFF00"/>
                </a:solidFill>
              </a:rPr>
              <a:t/>
            </a:r>
            <a:br>
              <a:rPr lang="it-IT" sz="3600" dirty="0" smtClean="0">
                <a:solidFill>
                  <a:srgbClr val="FFFF00"/>
                </a:solidFill>
              </a:rPr>
            </a:br>
            <a:r>
              <a:rPr lang="it-IT" sz="2400" dirty="0" smtClean="0">
                <a:solidFill>
                  <a:schemeClr val="bg1"/>
                </a:solidFill>
              </a:rPr>
              <a:t>digitando in data </a:t>
            </a:r>
            <a:r>
              <a:rPr lang="it-IT" sz="2400" dirty="0" smtClean="0">
                <a:solidFill>
                  <a:schemeClr val="bg1"/>
                </a:solidFill>
              </a:rPr>
              <a:t>1 </a:t>
            </a:r>
            <a:r>
              <a:rPr lang="it-IT" sz="2400" dirty="0" err="1" smtClean="0">
                <a:solidFill>
                  <a:schemeClr val="bg1"/>
                </a:solidFill>
              </a:rPr>
              <a:t>dic</a:t>
            </a:r>
            <a:r>
              <a:rPr lang="it-IT" sz="2400" dirty="0" smtClean="0">
                <a:solidFill>
                  <a:schemeClr val="bg1"/>
                </a:solidFill>
              </a:rPr>
              <a:t>. </a:t>
            </a:r>
            <a:r>
              <a:rPr lang="it-IT" sz="2400" dirty="0" smtClean="0">
                <a:solidFill>
                  <a:schemeClr val="bg1"/>
                </a:solidFill>
              </a:rPr>
              <a:t>2017</a:t>
            </a:r>
            <a:endParaRPr lang="it-IT" sz="3200" dirty="0" smtClean="0">
              <a:solidFill>
                <a:srgbClr val="FFFF00"/>
              </a:solidFill>
            </a:endParaRPr>
          </a:p>
        </p:txBody>
      </p:sp>
      <p:sp>
        <p:nvSpPr>
          <p:cNvPr id="16387" name="Rectangle 3"/>
          <p:cNvSpPr>
            <a:spLocks noGrp="1" noChangeArrowheads="1"/>
          </p:cNvSpPr>
          <p:nvPr>
            <p:ph idx="1"/>
          </p:nvPr>
        </p:nvSpPr>
        <p:spPr>
          <a:xfrm>
            <a:off x="35103" y="980728"/>
            <a:ext cx="9144000" cy="6869442"/>
          </a:xfrm>
        </p:spPr>
        <p:txBody>
          <a:bodyPr/>
          <a:lstStyle/>
          <a:p>
            <a:pPr eaLnBrk="1" hangingPunct="1">
              <a:buFontTx/>
              <a:buNone/>
            </a:pPr>
            <a:endParaRPr lang="it-IT" sz="2400" dirty="0" smtClean="0">
              <a:solidFill>
                <a:srgbClr val="FFFF00"/>
              </a:solidFill>
            </a:endParaRPr>
          </a:p>
          <a:p>
            <a:pPr eaLnBrk="1" hangingPunct="1"/>
            <a:r>
              <a:rPr lang="it-IT" sz="2800" dirty="0" err="1" smtClean="0">
                <a:solidFill>
                  <a:srgbClr val="00FF00"/>
                </a:solidFill>
              </a:rPr>
              <a:t>pesticides</a:t>
            </a:r>
            <a:r>
              <a:rPr lang="it-IT" sz="2800" dirty="0" smtClean="0">
                <a:solidFill>
                  <a:srgbClr val="00FF00"/>
                </a:solidFill>
              </a:rPr>
              <a:t> human </a:t>
            </a:r>
            <a:r>
              <a:rPr lang="it-IT" sz="2800" dirty="0" err="1" smtClean="0">
                <a:solidFill>
                  <a:srgbClr val="00FF00"/>
                </a:solidFill>
              </a:rPr>
              <a:t>health</a:t>
            </a:r>
            <a:r>
              <a:rPr lang="it-IT" sz="2800" dirty="0" smtClean="0">
                <a:solidFill>
                  <a:srgbClr val="00FF00"/>
                </a:solidFill>
              </a:rPr>
              <a:t>: </a:t>
            </a:r>
            <a:r>
              <a:rPr lang="it-IT" sz="2800" dirty="0" err="1" smtClean="0">
                <a:solidFill>
                  <a:srgbClr val="00FF00"/>
                </a:solidFill>
              </a:rPr>
              <a:t>results</a:t>
            </a:r>
            <a:r>
              <a:rPr lang="it-IT" sz="2800" dirty="0" smtClean="0">
                <a:solidFill>
                  <a:schemeClr val="bg1"/>
                </a:solidFill>
              </a:rPr>
              <a:t>: </a:t>
            </a:r>
            <a:r>
              <a:rPr lang="it-IT" sz="2800" b="1" u="sng" dirty="0" smtClean="0">
                <a:solidFill>
                  <a:schemeClr val="bg1"/>
                </a:solidFill>
              </a:rPr>
              <a:t>17.202</a:t>
            </a:r>
            <a:r>
              <a:rPr lang="it-IT" sz="2400" i="1" dirty="0" smtClean="0">
                <a:solidFill>
                  <a:srgbClr val="66FFFF"/>
                </a:solidFill>
              </a:rPr>
              <a:t>   </a:t>
            </a:r>
            <a:r>
              <a:rPr lang="it-IT" sz="1800" i="1" dirty="0" smtClean="0">
                <a:solidFill>
                  <a:srgbClr val="66FFFF"/>
                </a:solidFill>
              </a:rPr>
              <a:t>http://www.ncbi.nlm.nih.gov/pubmed/?term=pesticides+human+health</a:t>
            </a:r>
            <a:r>
              <a:rPr lang="it-IT" sz="1800" dirty="0" smtClean="0">
                <a:solidFill>
                  <a:schemeClr val="bg1"/>
                </a:solidFill>
              </a:rPr>
              <a:t> </a:t>
            </a:r>
          </a:p>
          <a:p>
            <a:pPr lvl="1" eaLnBrk="1" hangingPunct="1"/>
            <a:r>
              <a:rPr lang="it-IT" sz="2400" b="1" dirty="0" smtClean="0">
                <a:solidFill>
                  <a:srgbClr val="FFFF00"/>
                </a:solidFill>
              </a:rPr>
              <a:t>ESPOSIZIONI ACUTE</a:t>
            </a:r>
            <a:r>
              <a:rPr lang="it-IT" sz="2400" b="1" dirty="0" smtClean="0">
                <a:solidFill>
                  <a:schemeClr val="bg1"/>
                </a:solidFill>
              </a:rPr>
              <a:t>: </a:t>
            </a:r>
          </a:p>
          <a:p>
            <a:pPr lvl="2" eaLnBrk="1" hangingPunct="1"/>
            <a:r>
              <a:rPr lang="it-IT" b="1" dirty="0" smtClean="0">
                <a:solidFill>
                  <a:schemeClr val="bg1"/>
                </a:solidFill>
              </a:rPr>
              <a:t>AVVELENAMENTI/SUICIDI</a:t>
            </a:r>
          </a:p>
          <a:p>
            <a:pPr lvl="2" eaLnBrk="1" hangingPunct="1"/>
            <a:r>
              <a:rPr lang="it-IT" b="1" dirty="0" smtClean="0">
                <a:solidFill>
                  <a:schemeClr val="bg1"/>
                </a:solidFill>
              </a:rPr>
              <a:t>INCIDENTI E DISASTRI AMBIENTALI </a:t>
            </a:r>
          </a:p>
          <a:p>
            <a:pPr lvl="1" eaLnBrk="1" hangingPunct="1"/>
            <a:r>
              <a:rPr lang="it-IT" sz="2400" b="1" u="sng" dirty="0" smtClean="0">
                <a:solidFill>
                  <a:srgbClr val="FFFF00"/>
                </a:solidFill>
              </a:rPr>
              <a:t>ESPOSIZIONI CRONICHE A BASSE DOSI</a:t>
            </a:r>
            <a:r>
              <a:rPr lang="it-IT" sz="2400" b="1" u="sng" dirty="0" smtClean="0">
                <a:solidFill>
                  <a:schemeClr val="bg1"/>
                </a:solidFill>
              </a:rPr>
              <a:t>:</a:t>
            </a:r>
          </a:p>
          <a:p>
            <a:pPr lvl="2" eaLnBrk="1" hangingPunct="1"/>
            <a:r>
              <a:rPr lang="it-IT" b="1" dirty="0">
                <a:solidFill>
                  <a:srgbClr val="66FFFF"/>
                </a:solidFill>
              </a:rPr>
              <a:t>PROFESSIONALI</a:t>
            </a:r>
            <a:r>
              <a:rPr lang="it-IT" b="1" dirty="0" smtClean="0">
                <a:solidFill>
                  <a:srgbClr val="66FFFF"/>
                </a:solidFill>
              </a:rPr>
              <a:t> </a:t>
            </a:r>
          </a:p>
          <a:p>
            <a:pPr lvl="2" eaLnBrk="1" hangingPunct="1"/>
            <a:r>
              <a:rPr lang="it-IT" b="1" dirty="0" smtClean="0">
                <a:solidFill>
                  <a:srgbClr val="66FFFF"/>
                </a:solidFill>
              </a:rPr>
              <a:t>POPOLAZIONE GENERALE </a:t>
            </a:r>
          </a:p>
          <a:p>
            <a:pPr lvl="3" eaLnBrk="1" hangingPunct="1"/>
            <a:r>
              <a:rPr lang="it-IT" sz="2400" b="1" u="sng" dirty="0" smtClean="0">
                <a:solidFill>
                  <a:srgbClr val="66FFFF"/>
                </a:solidFill>
              </a:rPr>
              <a:t>residenziale (effetto deriva) attraverso pelle, aria.. </a:t>
            </a:r>
          </a:p>
          <a:p>
            <a:pPr lvl="3" eaLnBrk="1" hangingPunct="1"/>
            <a:r>
              <a:rPr lang="it-IT" sz="2400" b="1" u="sng" dirty="0" smtClean="0">
                <a:solidFill>
                  <a:srgbClr val="66FFFF"/>
                </a:solidFill>
              </a:rPr>
              <a:t>attraverso alimenti e acqua…</a:t>
            </a:r>
          </a:p>
        </p:txBody>
      </p:sp>
      <p:sp>
        <p:nvSpPr>
          <p:cNvPr id="16388" name="AutoShape 4"/>
          <p:cNvSpPr>
            <a:spLocks noChangeArrowheads="1"/>
          </p:cNvSpPr>
          <p:nvPr/>
        </p:nvSpPr>
        <p:spPr bwMode="auto">
          <a:xfrm rot="-1089469">
            <a:off x="7278222" y="4006991"/>
            <a:ext cx="1584325" cy="1161265"/>
          </a:xfrm>
          <a:prstGeom prst="leftArrow">
            <a:avLst>
              <a:gd name="adj1" fmla="val 50000"/>
              <a:gd name="adj2" fmla="val 250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extLst>
      <p:ext uri="{BB962C8B-B14F-4D97-AF65-F5344CB8AC3E}">
        <p14:creationId xmlns:p14="http://schemas.microsoft.com/office/powerpoint/2010/main" val="786689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7504" y="0"/>
            <a:ext cx="9036496" cy="1110754"/>
          </a:xfrm>
          <a:noFill/>
        </p:spPr>
        <p:txBody>
          <a:bodyPr>
            <a:noAutofit/>
          </a:bodyPr>
          <a:lstStyle/>
          <a:p>
            <a:r>
              <a:rPr lang="en-US" sz="3200" b="1" dirty="0" smtClean="0">
                <a:solidFill>
                  <a:srgbClr val="FFFF00"/>
                </a:solidFill>
              </a:rPr>
              <a:t>NON SIAMO TUTTI  UGUALI…</a:t>
            </a:r>
            <a:r>
              <a:rPr lang="en-US" sz="2400" b="1" dirty="0">
                <a:solidFill>
                  <a:srgbClr val="FFFF00"/>
                </a:solidFill>
              </a:rPr>
              <a:t/>
            </a:r>
            <a:br>
              <a:rPr lang="en-US" sz="2400" b="1" dirty="0">
                <a:solidFill>
                  <a:srgbClr val="FFFF00"/>
                </a:solidFill>
              </a:rPr>
            </a:br>
            <a:r>
              <a:rPr lang="en-US" sz="2000" b="1" i="1" dirty="0" err="1">
                <a:solidFill>
                  <a:srgbClr val="FFFF00"/>
                </a:solidFill>
              </a:rPr>
              <a:t>variabilità</a:t>
            </a:r>
            <a:r>
              <a:rPr lang="en-US" sz="2000" b="1" i="1" dirty="0">
                <a:solidFill>
                  <a:srgbClr val="FFFF00"/>
                </a:solidFill>
              </a:rPr>
              <a:t> </a:t>
            </a:r>
            <a:r>
              <a:rPr lang="en-US" sz="2000" b="1" i="1" dirty="0" err="1" smtClean="0">
                <a:solidFill>
                  <a:srgbClr val="FFFF00"/>
                </a:solidFill>
              </a:rPr>
              <a:t>individuale</a:t>
            </a:r>
            <a:r>
              <a:rPr lang="en-US" sz="2000" b="1" i="1" dirty="0" smtClean="0">
                <a:solidFill>
                  <a:srgbClr val="FFFF00"/>
                </a:solidFill>
              </a:rPr>
              <a:t> </a:t>
            </a:r>
            <a:r>
              <a:rPr lang="en-US" sz="2000" b="1" i="1" dirty="0" err="1" smtClean="0">
                <a:solidFill>
                  <a:srgbClr val="FFFF00"/>
                </a:solidFill>
              </a:rPr>
              <a:t>negli</a:t>
            </a:r>
            <a:r>
              <a:rPr lang="en-US" sz="2000" b="1" i="1" dirty="0" smtClean="0">
                <a:solidFill>
                  <a:srgbClr val="FFFF00"/>
                </a:solidFill>
              </a:rPr>
              <a:t> </a:t>
            </a:r>
            <a:r>
              <a:rPr lang="en-US" sz="2000" b="1" i="1" dirty="0" err="1" smtClean="0">
                <a:solidFill>
                  <a:srgbClr val="FFFF00"/>
                </a:solidFill>
              </a:rPr>
              <a:t>enzimi</a:t>
            </a:r>
            <a:r>
              <a:rPr lang="en-US" sz="2000" b="1" i="1" dirty="0" smtClean="0">
                <a:solidFill>
                  <a:srgbClr val="FFFF00"/>
                </a:solidFill>
              </a:rPr>
              <a:t> </a:t>
            </a:r>
            <a:r>
              <a:rPr lang="en-US" sz="2000" b="1" i="1" dirty="0" err="1" smtClean="0">
                <a:solidFill>
                  <a:srgbClr val="FFFF00"/>
                </a:solidFill>
              </a:rPr>
              <a:t>detossificanti</a:t>
            </a:r>
            <a:r>
              <a:rPr lang="en-US" sz="2000" b="1" i="1" dirty="0" smtClean="0">
                <a:solidFill>
                  <a:srgbClr val="FFFF00"/>
                </a:solidFill>
              </a:rPr>
              <a:t> </a:t>
            </a:r>
            <a:r>
              <a:rPr lang="en-US" sz="2000" b="1" i="1" dirty="0" err="1" smtClean="0">
                <a:solidFill>
                  <a:srgbClr val="FFFF00"/>
                </a:solidFill>
              </a:rPr>
              <a:t>Paraoxonase</a:t>
            </a:r>
            <a:r>
              <a:rPr lang="en-US" sz="2000" b="1" i="1" dirty="0" smtClean="0">
                <a:solidFill>
                  <a:srgbClr val="FFFF00"/>
                </a:solidFill>
              </a:rPr>
              <a:t> </a:t>
            </a:r>
            <a:r>
              <a:rPr lang="en-US" sz="2000" b="1" i="1" dirty="0">
                <a:solidFill>
                  <a:srgbClr val="FFFF00"/>
                </a:solidFill>
              </a:rPr>
              <a:t>1 (PON1</a:t>
            </a:r>
            <a:r>
              <a:rPr lang="en-US" sz="2000" b="1" i="1" dirty="0" smtClean="0">
                <a:solidFill>
                  <a:srgbClr val="FFFF00"/>
                </a:solidFill>
              </a:rPr>
              <a:t>)!</a:t>
            </a:r>
            <a:endParaRPr lang="it-IT" sz="2000" b="1" i="1" dirty="0">
              <a:solidFill>
                <a:srgbClr val="FFFF00"/>
              </a:solidFill>
            </a:endParaRPr>
          </a:p>
        </p:txBody>
      </p:sp>
      <p:sp>
        <p:nvSpPr>
          <p:cNvPr id="3" name="Segnaposto contenuto 2"/>
          <p:cNvSpPr>
            <a:spLocks noGrp="1"/>
          </p:cNvSpPr>
          <p:nvPr>
            <p:ph idx="1"/>
          </p:nvPr>
        </p:nvSpPr>
        <p:spPr>
          <a:xfrm>
            <a:off x="107505" y="1052736"/>
            <a:ext cx="4176463" cy="5616624"/>
          </a:xfrm>
          <a:solidFill>
            <a:srgbClr val="FFFFCC"/>
          </a:solidFill>
        </p:spPr>
        <p:txBody>
          <a:bodyPr>
            <a:normAutofit fontScale="92500" lnSpcReduction="10000"/>
          </a:bodyPr>
          <a:lstStyle/>
          <a:p>
            <a:r>
              <a:rPr lang="en-US" sz="1800" b="1" dirty="0" smtClean="0"/>
              <a:t>variability </a:t>
            </a:r>
            <a:r>
              <a:rPr lang="en-US" sz="1800" b="1" dirty="0"/>
              <a:t>of PON1 phenotypes </a:t>
            </a:r>
            <a:r>
              <a:rPr lang="en-US" sz="1800" b="1" dirty="0" smtClean="0"/>
              <a:t>may </a:t>
            </a:r>
            <a:r>
              <a:rPr lang="en-US" sz="1800" b="1" dirty="0"/>
              <a:t>confer differential susceptibilities to OPs exposures and oxidative stress. </a:t>
            </a:r>
            <a:endParaRPr lang="en-US" sz="1800" b="1" dirty="0" smtClean="0"/>
          </a:p>
          <a:p>
            <a:r>
              <a:rPr lang="en-US" sz="1800" b="1" dirty="0" smtClean="0"/>
              <a:t> Several </a:t>
            </a:r>
            <a:r>
              <a:rPr lang="en-US" sz="1800" b="1" dirty="0"/>
              <a:t>epidemiological studies have reported associations between PON1 genotypes and enzyme activities </a:t>
            </a:r>
            <a:r>
              <a:rPr lang="en-US" sz="1800" b="1" dirty="0" smtClean="0"/>
              <a:t>and</a:t>
            </a:r>
          </a:p>
          <a:p>
            <a:pPr lvl="1"/>
            <a:r>
              <a:rPr lang="en-US" sz="1800" b="1" dirty="0" smtClean="0"/>
              <a:t>neurotoxic </a:t>
            </a:r>
            <a:r>
              <a:rPr lang="en-US" sz="1800" b="1" dirty="0"/>
              <a:t>(</a:t>
            </a:r>
            <a:r>
              <a:rPr lang="en-US" sz="1800" b="1" dirty="0">
                <a:hlinkClick r:id="rId2"/>
              </a:rPr>
              <a:t>Costa et al. 2005a</a:t>
            </a:r>
            <a:r>
              <a:rPr lang="en-US" sz="1800" b="1" dirty="0"/>
              <a:t>; </a:t>
            </a:r>
            <a:r>
              <a:rPr lang="en-US" sz="1800" b="1" dirty="0">
                <a:hlinkClick r:id="rId3"/>
              </a:rPr>
              <a:t>Li et al. 2003</a:t>
            </a:r>
            <a:r>
              <a:rPr lang="en-US" sz="1800" b="1" dirty="0"/>
              <a:t>). </a:t>
            </a:r>
            <a:endParaRPr lang="en-US" sz="1800" b="1" dirty="0" smtClean="0"/>
          </a:p>
          <a:p>
            <a:pPr lvl="1"/>
            <a:r>
              <a:rPr lang="en-US" sz="1800" b="1" dirty="0" smtClean="0"/>
              <a:t>cardiovascular </a:t>
            </a:r>
            <a:r>
              <a:rPr lang="en-US" sz="1800" b="1" dirty="0"/>
              <a:t>disease (</a:t>
            </a:r>
            <a:r>
              <a:rPr lang="en-US" sz="1800" b="1" dirty="0">
                <a:hlinkClick r:id="rId4"/>
              </a:rPr>
              <a:t>Bhattacharyya et al. 2008</a:t>
            </a:r>
            <a:r>
              <a:rPr lang="en-US" sz="1800" b="1" dirty="0"/>
              <a:t>), </a:t>
            </a:r>
            <a:endParaRPr lang="en-US" sz="1800" b="1" dirty="0" smtClean="0"/>
          </a:p>
          <a:p>
            <a:pPr lvl="1"/>
            <a:r>
              <a:rPr lang="en-US" sz="1800" b="1" dirty="0" smtClean="0"/>
              <a:t>Parkinson’s </a:t>
            </a:r>
            <a:r>
              <a:rPr lang="en-US" sz="1800" b="1" dirty="0"/>
              <a:t>disease (</a:t>
            </a:r>
            <a:r>
              <a:rPr lang="en-US" sz="1800" b="1" dirty="0" err="1">
                <a:hlinkClick r:id="rId5"/>
              </a:rPr>
              <a:t>Zintzaras</a:t>
            </a:r>
            <a:r>
              <a:rPr lang="en-US" sz="1800" b="1" dirty="0">
                <a:hlinkClick r:id="rId5"/>
              </a:rPr>
              <a:t> and </a:t>
            </a:r>
            <a:r>
              <a:rPr lang="en-US" sz="1800" b="1" dirty="0" err="1">
                <a:hlinkClick r:id="rId5"/>
              </a:rPr>
              <a:t>Hadjigeorgiou</a:t>
            </a:r>
            <a:r>
              <a:rPr lang="en-US" sz="1800" b="1" dirty="0">
                <a:hlinkClick r:id="rId5"/>
              </a:rPr>
              <a:t> 2004</a:t>
            </a:r>
            <a:r>
              <a:rPr lang="en-US" sz="1800" b="1" dirty="0"/>
              <a:t>), </a:t>
            </a:r>
            <a:endParaRPr lang="en-US" sz="1800" b="1" dirty="0" smtClean="0"/>
          </a:p>
          <a:p>
            <a:pPr lvl="1"/>
            <a:r>
              <a:rPr lang="en-US" sz="1800" b="1" dirty="0" err="1" smtClean="0"/>
              <a:t>Alzeheimer’s</a:t>
            </a:r>
            <a:r>
              <a:rPr lang="en-US" sz="1800" b="1" dirty="0" smtClean="0"/>
              <a:t> </a:t>
            </a:r>
            <a:r>
              <a:rPr lang="en-US" sz="1800" b="1" dirty="0"/>
              <a:t>disease (</a:t>
            </a:r>
            <a:r>
              <a:rPr lang="en-US" sz="1800" b="1" dirty="0" err="1">
                <a:hlinkClick r:id="rId6"/>
              </a:rPr>
              <a:t>Erlich</a:t>
            </a:r>
            <a:r>
              <a:rPr lang="en-US" sz="1800" b="1" dirty="0">
                <a:hlinkClick r:id="rId6"/>
              </a:rPr>
              <a:t> et al. 2006</a:t>
            </a:r>
            <a:r>
              <a:rPr lang="en-US" sz="1800" b="1" dirty="0"/>
              <a:t>), </a:t>
            </a:r>
            <a:endParaRPr lang="en-US" sz="1800" b="1" dirty="0" smtClean="0"/>
          </a:p>
          <a:p>
            <a:pPr lvl="1"/>
            <a:r>
              <a:rPr lang="en-US" sz="1800" b="1" dirty="0" smtClean="0"/>
              <a:t>diabetes </a:t>
            </a:r>
            <a:r>
              <a:rPr lang="en-US" sz="1800" b="1" dirty="0"/>
              <a:t>(</a:t>
            </a:r>
            <a:r>
              <a:rPr lang="en-US" sz="1800" b="1" dirty="0">
                <a:hlinkClick r:id="rId7"/>
              </a:rPr>
              <a:t>Li et al. 2005</a:t>
            </a:r>
            <a:r>
              <a:rPr lang="en-US" sz="1800" b="1" dirty="0"/>
              <a:t>).</a:t>
            </a:r>
          </a:p>
          <a:p>
            <a:r>
              <a:rPr lang="en-US" sz="1800" b="1" dirty="0"/>
              <a:t>Factors mediating PON1 expression and enzyme activity may play a key role in determining susceptibility to OP exposure and oxidative stress.</a:t>
            </a:r>
          </a:p>
          <a:p>
            <a:endParaRPr lang="it-IT" dirty="0"/>
          </a:p>
        </p:txBody>
      </p:sp>
      <p:pic>
        <p:nvPicPr>
          <p:cNvPr id="4"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27984" y="1899058"/>
            <a:ext cx="4688720" cy="3565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6017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68313" y="188913"/>
            <a:ext cx="8229600" cy="1143000"/>
          </a:xfrm>
        </p:spPr>
        <p:txBody>
          <a:bodyPr/>
          <a:lstStyle/>
          <a:p>
            <a:pPr eaLnBrk="1" hangingPunct="1"/>
            <a:r>
              <a:rPr lang="it-IT" sz="3600" b="1" dirty="0" smtClean="0">
                <a:solidFill>
                  <a:srgbClr val="FFFF00"/>
                </a:solidFill>
              </a:rPr>
              <a:t/>
            </a:r>
            <a:br>
              <a:rPr lang="it-IT" sz="3600" b="1" dirty="0" smtClean="0">
                <a:solidFill>
                  <a:srgbClr val="FFFF00"/>
                </a:solidFill>
              </a:rPr>
            </a:br>
            <a:r>
              <a:rPr lang="it-IT" sz="3600" b="1" dirty="0" smtClean="0">
                <a:solidFill>
                  <a:srgbClr val="FFFF00"/>
                </a:solidFill>
              </a:rPr>
              <a:t>   </a:t>
            </a:r>
            <a:r>
              <a:rPr lang="it-IT" b="1" dirty="0" smtClean="0">
                <a:solidFill>
                  <a:srgbClr val="FFFF00"/>
                </a:solidFill>
              </a:rPr>
              <a:t>PESTICIDI</a:t>
            </a:r>
          </a:p>
        </p:txBody>
      </p:sp>
      <p:sp>
        <p:nvSpPr>
          <p:cNvPr id="4099" name="Rectangle 3"/>
          <p:cNvSpPr>
            <a:spLocks noGrp="1" noChangeArrowheads="1"/>
          </p:cNvSpPr>
          <p:nvPr>
            <p:ph type="body" idx="1"/>
          </p:nvPr>
        </p:nvSpPr>
        <p:spPr>
          <a:xfrm>
            <a:off x="-288032" y="2332037"/>
            <a:ext cx="9432032" cy="4525963"/>
          </a:xfrm>
        </p:spPr>
        <p:txBody>
          <a:bodyPr/>
          <a:lstStyle/>
          <a:p>
            <a:pPr algn="ctr" eaLnBrk="1" hangingPunct="1">
              <a:buFontTx/>
              <a:buNone/>
            </a:pPr>
            <a:r>
              <a:rPr lang="it-IT" i="1" dirty="0" smtClean="0">
                <a:solidFill>
                  <a:schemeClr val="bg1"/>
                </a:solidFill>
              </a:rPr>
              <a:t>“Molecole di sintesi selezionate per combattere organismi nocivi e per questo generalmente pericolose per tutti gli </a:t>
            </a:r>
            <a:r>
              <a:rPr lang="it-IT" i="1" u="sng" dirty="0" smtClean="0">
                <a:solidFill>
                  <a:schemeClr val="bg1"/>
                </a:solidFill>
              </a:rPr>
              <a:t>organismi viventi”</a:t>
            </a:r>
          </a:p>
          <a:p>
            <a:pPr algn="ctr" eaLnBrk="1" hangingPunct="1">
              <a:buFontTx/>
              <a:buNone/>
            </a:pPr>
            <a:endParaRPr lang="it-IT" i="1" dirty="0" smtClean="0">
              <a:solidFill>
                <a:schemeClr val="bg1"/>
              </a:solidFill>
            </a:endParaRPr>
          </a:p>
        </p:txBody>
      </p:sp>
      <p:pic>
        <p:nvPicPr>
          <p:cNvPr id="4101" name="Picture 3" descr="PEST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134956"/>
            <a:ext cx="1897867" cy="2307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3"/>
          <a:srcRect/>
          <a:stretch>
            <a:fillRect/>
          </a:stretch>
        </p:blipFill>
        <p:spPr bwMode="auto">
          <a:xfrm>
            <a:off x="3995936" y="4005064"/>
            <a:ext cx="1816287" cy="2713254"/>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Lst>
        </p:spPr>
      </p:pic>
      <p:pic>
        <p:nvPicPr>
          <p:cNvPr id="5122" name="Picture 2" descr="C:\Users\Patrizia\Desktop\download (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694" y="400271"/>
            <a:ext cx="3016053" cy="1776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996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olo 1"/>
          <p:cNvSpPr>
            <a:spLocks noGrp="1"/>
          </p:cNvSpPr>
          <p:nvPr>
            <p:ph type="title"/>
          </p:nvPr>
        </p:nvSpPr>
        <p:spPr/>
        <p:txBody>
          <a:bodyPr/>
          <a:lstStyle/>
          <a:p>
            <a:pPr eaLnBrk="1" hangingPunct="1"/>
            <a:r>
              <a:rPr lang="it-IT" sz="2800" b="1" smtClean="0">
                <a:solidFill>
                  <a:srgbClr val="FFFF00"/>
                </a:solidFill>
              </a:rPr>
              <a:t>I SISTEMI VIVENTI SONO SISTEMI </a:t>
            </a:r>
            <a:r>
              <a:rPr lang="it-IT" sz="2800" b="1" u="sng" smtClean="0">
                <a:solidFill>
                  <a:srgbClr val="FFFF00"/>
                </a:solidFill>
              </a:rPr>
              <a:t>COMPLESSI</a:t>
            </a:r>
            <a:r>
              <a:rPr lang="it-IT" smtClean="0"/>
              <a:t/>
            </a:r>
            <a:br>
              <a:rPr lang="it-IT" smtClean="0"/>
            </a:br>
            <a:endParaRPr lang="it-IT" smtClean="0"/>
          </a:p>
        </p:txBody>
      </p:sp>
      <p:pic>
        <p:nvPicPr>
          <p:cNvPr id="5123" name="Picture 3" descr="C:\Users\Patrizia\Desktop\marcello-buiatti-festival-della-complessit-tarquinia-2011-3-7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363" y="1125538"/>
            <a:ext cx="3754437"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descr="C:\Users\Patrizia\Desktop\marcello-buiatti-festival-della-complessit-tarquinia-2011-4-72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00" y="1196975"/>
            <a:ext cx="3659188" cy="274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ttangolo 3"/>
          <p:cNvSpPr>
            <a:spLocks noChangeArrowheads="1"/>
          </p:cNvSpPr>
          <p:nvPr/>
        </p:nvSpPr>
        <p:spPr bwMode="auto">
          <a:xfrm>
            <a:off x="177800" y="4076700"/>
            <a:ext cx="8281988"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sz="2800">
                <a:solidFill>
                  <a:srgbClr val="00FFFF"/>
                </a:solidFill>
              </a:rPr>
              <a:t>In un sistema complesso gli elementi sono collegati in modo inter-attivo e non additivo per cui A+B non dà mai AB ma qualcos’altro che </a:t>
            </a:r>
            <a:r>
              <a:rPr lang="it-IT" sz="2800" i="1" u="sng">
                <a:solidFill>
                  <a:srgbClr val="00FFFF"/>
                </a:solidFill>
              </a:rPr>
              <a:t>quasi mai possiamo prevedere</a:t>
            </a:r>
          </a:p>
        </p:txBody>
      </p:sp>
    </p:spTree>
    <p:extLst>
      <p:ext uri="{BB962C8B-B14F-4D97-AF65-F5344CB8AC3E}">
        <p14:creationId xmlns:p14="http://schemas.microsoft.com/office/powerpoint/2010/main" val="4109822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3650" name="Rectangle 2"/>
          <p:cNvSpPr>
            <a:spLocks noGrp="1" noChangeArrowheads="1"/>
          </p:cNvSpPr>
          <p:nvPr>
            <p:ph type="title"/>
          </p:nvPr>
        </p:nvSpPr>
        <p:spPr>
          <a:xfrm>
            <a:off x="0" y="188913"/>
            <a:ext cx="9144000" cy="561975"/>
          </a:xfrm>
        </p:spPr>
        <p:txBody>
          <a:bodyPr/>
          <a:lstStyle/>
          <a:p>
            <a:r>
              <a:rPr lang="it-IT" sz="2800" b="1" dirty="0" smtClean="0">
                <a:solidFill>
                  <a:srgbClr val="FFFF00"/>
                </a:solidFill>
              </a:rPr>
              <a:t>VALUTAZIONI TOSSICOLOGICHE</a:t>
            </a:r>
            <a:endParaRPr lang="it-IT" sz="2800" b="1" dirty="0">
              <a:solidFill>
                <a:srgbClr val="FFFF00"/>
              </a:solidFill>
            </a:endParaRPr>
          </a:p>
        </p:txBody>
      </p:sp>
      <p:sp>
        <p:nvSpPr>
          <p:cNvPr id="1563651" name="Rectangle 3"/>
          <p:cNvSpPr>
            <a:spLocks noGrp="1" noChangeArrowheads="1"/>
          </p:cNvSpPr>
          <p:nvPr>
            <p:ph type="body" idx="1"/>
          </p:nvPr>
        </p:nvSpPr>
        <p:spPr>
          <a:xfrm>
            <a:off x="0" y="82798"/>
            <a:ext cx="9144000" cy="6775202"/>
          </a:xfrm>
        </p:spPr>
        <p:txBody>
          <a:bodyPr/>
          <a:lstStyle/>
          <a:p>
            <a:pPr>
              <a:lnSpc>
                <a:spcPct val="80000"/>
              </a:lnSpc>
              <a:buFontTx/>
              <a:buNone/>
            </a:pPr>
            <a:endParaRPr lang="it-IT" sz="2400" dirty="0">
              <a:solidFill>
                <a:schemeClr val="bg1"/>
              </a:solidFill>
            </a:endParaRPr>
          </a:p>
          <a:p>
            <a:pPr>
              <a:lnSpc>
                <a:spcPct val="80000"/>
              </a:lnSpc>
              <a:buFontTx/>
              <a:buNone/>
            </a:pPr>
            <a:endParaRPr lang="it-IT" sz="2400" dirty="0">
              <a:solidFill>
                <a:schemeClr val="bg1"/>
              </a:solidFill>
            </a:endParaRPr>
          </a:p>
          <a:p>
            <a:pPr>
              <a:lnSpc>
                <a:spcPct val="80000"/>
              </a:lnSpc>
            </a:pPr>
            <a:r>
              <a:rPr lang="it-IT" sz="2000" dirty="0">
                <a:solidFill>
                  <a:schemeClr val="bg1"/>
                </a:solidFill>
              </a:rPr>
              <a:t>Di norma  </a:t>
            </a:r>
            <a:r>
              <a:rPr lang="it-IT" sz="2000" dirty="0">
                <a:solidFill>
                  <a:srgbClr val="00FF00"/>
                </a:solidFill>
              </a:rPr>
              <a:t>testati i </a:t>
            </a:r>
            <a:r>
              <a:rPr lang="it-IT" sz="2000" u="sng" dirty="0">
                <a:solidFill>
                  <a:srgbClr val="00FF00"/>
                </a:solidFill>
              </a:rPr>
              <a:t>principi  attivi</a:t>
            </a:r>
            <a:r>
              <a:rPr lang="it-IT" sz="2000" dirty="0">
                <a:solidFill>
                  <a:srgbClr val="00FF00"/>
                </a:solidFill>
              </a:rPr>
              <a:t> e </a:t>
            </a:r>
            <a:r>
              <a:rPr lang="it-IT" sz="2000" u="sng" dirty="0">
                <a:solidFill>
                  <a:srgbClr val="00FF00"/>
                </a:solidFill>
              </a:rPr>
              <a:t>non le formulazioni commerciali</a:t>
            </a:r>
            <a:r>
              <a:rPr lang="it-IT" sz="2000" dirty="0">
                <a:solidFill>
                  <a:schemeClr val="bg1"/>
                </a:solidFill>
              </a:rPr>
              <a:t> spesso estremamente più </a:t>
            </a:r>
            <a:r>
              <a:rPr lang="it-IT" sz="2000" dirty="0" smtClean="0">
                <a:solidFill>
                  <a:schemeClr val="bg1"/>
                </a:solidFill>
              </a:rPr>
              <a:t>tossiche </a:t>
            </a:r>
            <a:r>
              <a:rPr lang="it-IT" sz="2000" b="1" dirty="0" smtClean="0">
                <a:solidFill>
                  <a:schemeClr val="bg1"/>
                </a:solidFill>
              </a:rPr>
              <a:t>(</a:t>
            </a:r>
            <a:r>
              <a:rPr lang="it-IT" sz="2000" b="1" dirty="0" smtClean="0">
                <a:solidFill>
                  <a:srgbClr val="00FF00"/>
                </a:solidFill>
              </a:rPr>
              <a:t>GLIFOSATO!)</a:t>
            </a:r>
            <a:endParaRPr lang="it-IT" sz="2000" b="1" dirty="0">
              <a:solidFill>
                <a:srgbClr val="00FF00"/>
              </a:solidFill>
            </a:endParaRPr>
          </a:p>
          <a:p>
            <a:pPr>
              <a:lnSpc>
                <a:spcPct val="80000"/>
              </a:lnSpc>
              <a:buFontTx/>
              <a:buNone/>
            </a:pPr>
            <a:endParaRPr lang="it-IT" sz="2000" dirty="0">
              <a:solidFill>
                <a:schemeClr val="bg1"/>
              </a:solidFill>
            </a:endParaRPr>
          </a:p>
          <a:p>
            <a:pPr>
              <a:lnSpc>
                <a:spcPct val="80000"/>
              </a:lnSpc>
            </a:pPr>
            <a:r>
              <a:rPr lang="it-IT" sz="2000" dirty="0" smtClean="0">
                <a:solidFill>
                  <a:schemeClr val="bg1"/>
                </a:solidFill>
              </a:rPr>
              <a:t>Limiti stabiliti su </a:t>
            </a:r>
            <a:r>
              <a:rPr lang="it-IT" sz="2000" dirty="0" smtClean="0">
                <a:solidFill>
                  <a:srgbClr val="00FF00"/>
                </a:solidFill>
              </a:rPr>
              <a:t>persone adulte </a:t>
            </a:r>
            <a:r>
              <a:rPr lang="it-IT" sz="2000" dirty="0" smtClean="0">
                <a:solidFill>
                  <a:schemeClr val="bg1"/>
                </a:solidFill>
              </a:rPr>
              <a:t>di 70 kg, ma maggiore </a:t>
            </a:r>
            <a:r>
              <a:rPr lang="it-IT" sz="2000" dirty="0">
                <a:solidFill>
                  <a:schemeClr val="bg1"/>
                </a:solidFill>
              </a:rPr>
              <a:t>suscettibilità degli </a:t>
            </a:r>
            <a:r>
              <a:rPr lang="it-IT" sz="2000" u="sng" dirty="0">
                <a:solidFill>
                  <a:srgbClr val="00FF00"/>
                </a:solidFill>
              </a:rPr>
              <a:t>organismi in via di </a:t>
            </a:r>
            <a:r>
              <a:rPr lang="it-IT" sz="2000" u="sng" dirty="0" smtClean="0">
                <a:solidFill>
                  <a:srgbClr val="00FF00"/>
                </a:solidFill>
              </a:rPr>
              <a:t>sviluppo</a:t>
            </a:r>
            <a:r>
              <a:rPr lang="it-IT" sz="2000" dirty="0" smtClean="0">
                <a:solidFill>
                  <a:srgbClr val="00FF00"/>
                </a:solidFill>
              </a:rPr>
              <a:t> </a:t>
            </a:r>
            <a:r>
              <a:rPr lang="it-IT" sz="2000" dirty="0" smtClean="0">
                <a:solidFill>
                  <a:schemeClr val="bg1"/>
                </a:solidFill>
              </a:rPr>
              <a:t>(periodo </a:t>
            </a:r>
            <a:r>
              <a:rPr lang="it-IT" sz="2000" dirty="0" err="1">
                <a:solidFill>
                  <a:schemeClr val="bg1"/>
                </a:solidFill>
              </a:rPr>
              <a:t>embrio</a:t>
            </a:r>
            <a:r>
              <a:rPr lang="it-IT" sz="2000" dirty="0">
                <a:solidFill>
                  <a:schemeClr val="bg1"/>
                </a:solidFill>
              </a:rPr>
              <a:t> fetale, </a:t>
            </a:r>
            <a:r>
              <a:rPr lang="it-IT" sz="2000" dirty="0" smtClean="0">
                <a:solidFill>
                  <a:schemeClr val="bg1"/>
                </a:solidFill>
              </a:rPr>
              <a:t> i </a:t>
            </a:r>
            <a:r>
              <a:rPr lang="it-IT" sz="2000" dirty="0">
                <a:solidFill>
                  <a:schemeClr val="bg1"/>
                </a:solidFill>
              </a:rPr>
              <a:t>neonati </a:t>
            </a:r>
            <a:r>
              <a:rPr lang="it-IT" sz="2000" dirty="0" smtClean="0">
                <a:solidFill>
                  <a:schemeClr val="bg1"/>
                </a:solidFill>
              </a:rPr>
              <a:t> bambini…)</a:t>
            </a:r>
            <a:endParaRPr lang="it-IT" sz="2000" dirty="0">
              <a:solidFill>
                <a:schemeClr val="bg1"/>
              </a:solidFill>
            </a:endParaRPr>
          </a:p>
          <a:p>
            <a:pPr>
              <a:lnSpc>
                <a:spcPct val="80000"/>
              </a:lnSpc>
            </a:pPr>
            <a:endParaRPr lang="it-IT" sz="2000" dirty="0" smtClean="0">
              <a:solidFill>
                <a:schemeClr val="bg1"/>
              </a:solidFill>
            </a:endParaRPr>
          </a:p>
          <a:p>
            <a:pPr>
              <a:lnSpc>
                <a:spcPct val="80000"/>
              </a:lnSpc>
            </a:pPr>
            <a:endParaRPr lang="it-IT" sz="2000" dirty="0">
              <a:solidFill>
                <a:schemeClr val="bg1"/>
              </a:solidFill>
            </a:endParaRPr>
          </a:p>
          <a:p>
            <a:pPr>
              <a:lnSpc>
                <a:spcPct val="80000"/>
              </a:lnSpc>
            </a:pPr>
            <a:r>
              <a:rPr lang="it-IT" sz="2000" dirty="0" smtClean="0">
                <a:solidFill>
                  <a:schemeClr val="bg1"/>
                </a:solidFill>
              </a:rPr>
              <a:t>Possibilità </a:t>
            </a:r>
            <a:r>
              <a:rPr lang="it-IT" sz="2000" dirty="0">
                <a:solidFill>
                  <a:schemeClr val="bg1"/>
                </a:solidFill>
              </a:rPr>
              <a:t>di </a:t>
            </a:r>
            <a:r>
              <a:rPr lang="it-IT" sz="2000" u="sng" dirty="0">
                <a:solidFill>
                  <a:srgbClr val="00FF00"/>
                </a:solidFill>
              </a:rPr>
              <a:t>effetti tossici anche per dosi inferiori ai limiti consentiti</a:t>
            </a:r>
            <a:r>
              <a:rPr lang="it-IT" sz="2000" dirty="0">
                <a:solidFill>
                  <a:schemeClr val="bg1"/>
                </a:solidFill>
              </a:rPr>
              <a:t>  e per esposizioni minimali </a:t>
            </a:r>
            <a:endParaRPr lang="it-IT" sz="2000" dirty="0" smtClean="0">
              <a:solidFill>
                <a:schemeClr val="bg1"/>
              </a:solidFill>
            </a:endParaRPr>
          </a:p>
          <a:p>
            <a:pPr>
              <a:lnSpc>
                <a:spcPct val="80000"/>
              </a:lnSpc>
            </a:pPr>
            <a:endParaRPr lang="it-IT" sz="2000" dirty="0">
              <a:solidFill>
                <a:schemeClr val="bg1"/>
              </a:solidFill>
            </a:endParaRPr>
          </a:p>
          <a:p>
            <a:pPr>
              <a:lnSpc>
                <a:spcPct val="80000"/>
              </a:lnSpc>
            </a:pPr>
            <a:r>
              <a:rPr lang="it-IT" sz="2000" dirty="0" smtClean="0">
                <a:solidFill>
                  <a:schemeClr val="bg1"/>
                </a:solidFill>
              </a:rPr>
              <a:t>Fino ad ora valutato l’effetto </a:t>
            </a:r>
            <a:r>
              <a:rPr lang="it-IT" sz="2000" dirty="0">
                <a:solidFill>
                  <a:schemeClr val="bg1"/>
                </a:solidFill>
              </a:rPr>
              <a:t>della </a:t>
            </a:r>
            <a:r>
              <a:rPr lang="it-IT" sz="2000" u="sng" dirty="0">
                <a:solidFill>
                  <a:srgbClr val="00FF00"/>
                </a:solidFill>
              </a:rPr>
              <a:t>singola sostanza</a:t>
            </a:r>
            <a:r>
              <a:rPr lang="it-IT" sz="2000" dirty="0">
                <a:solidFill>
                  <a:schemeClr val="bg1"/>
                </a:solidFill>
              </a:rPr>
              <a:t> </a:t>
            </a:r>
            <a:r>
              <a:rPr lang="it-IT" sz="2000" dirty="0" smtClean="0">
                <a:solidFill>
                  <a:schemeClr val="bg1"/>
                </a:solidFill>
              </a:rPr>
              <a:t>trascurando  l’effetto </a:t>
            </a:r>
            <a:r>
              <a:rPr lang="it-IT" sz="2000" u="sng" dirty="0" smtClean="0">
                <a:solidFill>
                  <a:srgbClr val="00FF00"/>
                </a:solidFill>
              </a:rPr>
              <a:t>cocktail</a:t>
            </a:r>
          </a:p>
          <a:p>
            <a:pPr>
              <a:lnSpc>
                <a:spcPct val="80000"/>
              </a:lnSpc>
            </a:pPr>
            <a:endParaRPr lang="it-IT" sz="2000" dirty="0">
              <a:solidFill>
                <a:srgbClr val="00FF00"/>
              </a:solidFill>
            </a:endParaRPr>
          </a:p>
          <a:p>
            <a:pPr>
              <a:lnSpc>
                <a:spcPct val="80000"/>
              </a:lnSpc>
            </a:pPr>
            <a:r>
              <a:rPr lang="it-IT" sz="2000" dirty="0" smtClean="0">
                <a:solidFill>
                  <a:schemeClr val="bg1"/>
                </a:solidFill>
              </a:rPr>
              <a:t>Valutata la sola </a:t>
            </a:r>
            <a:r>
              <a:rPr lang="it-IT" sz="2000" dirty="0" smtClean="0">
                <a:solidFill>
                  <a:srgbClr val="00FF00"/>
                </a:solidFill>
              </a:rPr>
              <a:t>documentazione scientifica del proponente</a:t>
            </a:r>
          </a:p>
          <a:p>
            <a:pPr marL="0" indent="0">
              <a:lnSpc>
                <a:spcPct val="80000"/>
              </a:lnSpc>
              <a:buNone/>
            </a:pPr>
            <a:endParaRPr lang="it-IT" sz="2000" dirty="0">
              <a:solidFill>
                <a:schemeClr val="bg1"/>
              </a:solidFill>
            </a:endParaRPr>
          </a:p>
          <a:p>
            <a:pPr>
              <a:lnSpc>
                <a:spcPct val="80000"/>
              </a:lnSpc>
            </a:pPr>
            <a:r>
              <a:rPr lang="it-IT" sz="2000" u="sng" dirty="0" smtClean="0">
                <a:solidFill>
                  <a:srgbClr val="00FF00"/>
                </a:solidFill>
              </a:rPr>
              <a:t>Non si tiene conto della diversa </a:t>
            </a:r>
            <a:r>
              <a:rPr lang="it-IT" sz="2000" u="sng" dirty="0">
                <a:solidFill>
                  <a:srgbClr val="00FF00"/>
                </a:solidFill>
              </a:rPr>
              <a:t>suscettibilità individuale</a:t>
            </a:r>
            <a:r>
              <a:rPr lang="it-IT" sz="2000" dirty="0">
                <a:solidFill>
                  <a:schemeClr val="bg1"/>
                </a:solidFill>
              </a:rPr>
              <a:t> (differenze nella capacità di metabolizzazione,  nei diversi periodi della vita ecc. )</a:t>
            </a:r>
          </a:p>
          <a:p>
            <a:pPr>
              <a:lnSpc>
                <a:spcPct val="80000"/>
              </a:lnSpc>
              <a:buFontTx/>
              <a:buNone/>
            </a:pPr>
            <a:endParaRPr lang="it-IT" sz="2000" dirty="0">
              <a:solidFill>
                <a:schemeClr val="bg1"/>
              </a:solidFill>
            </a:endParaRPr>
          </a:p>
          <a:p>
            <a:pPr>
              <a:lnSpc>
                <a:spcPct val="80000"/>
              </a:lnSpc>
            </a:pPr>
            <a:endParaRPr lang="it-IT" sz="2000" dirty="0">
              <a:solidFill>
                <a:schemeClr val="bg1"/>
              </a:solidFill>
            </a:endParaRPr>
          </a:p>
          <a:p>
            <a:pPr>
              <a:lnSpc>
                <a:spcPct val="80000"/>
              </a:lnSpc>
            </a:pPr>
            <a:r>
              <a:rPr lang="it-IT" sz="2000" dirty="0" smtClean="0">
                <a:solidFill>
                  <a:schemeClr val="bg1"/>
                </a:solidFill>
              </a:rPr>
              <a:t>Non un unico effetto ma  azioni </a:t>
            </a:r>
            <a:r>
              <a:rPr lang="it-IT" sz="2000" dirty="0">
                <a:solidFill>
                  <a:srgbClr val="00FF00"/>
                </a:solidFill>
              </a:rPr>
              <a:t>complesse</a:t>
            </a:r>
            <a:r>
              <a:rPr lang="it-IT" sz="2000" dirty="0">
                <a:solidFill>
                  <a:schemeClr val="bg1"/>
                </a:solidFill>
              </a:rPr>
              <a:t> </a:t>
            </a:r>
            <a:r>
              <a:rPr lang="it-IT" sz="2000" i="1" dirty="0">
                <a:solidFill>
                  <a:schemeClr val="bg1"/>
                </a:solidFill>
              </a:rPr>
              <a:t>(</a:t>
            </a:r>
            <a:r>
              <a:rPr lang="it-IT" sz="2000" i="1" u="sng" dirty="0">
                <a:solidFill>
                  <a:schemeClr val="bg1"/>
                </a:solidFill>
              </a:rPr>
              <a:t>“</a:t>
            </a:r>
            <a:r>
              <a:rPr lang="it-IT" sz="2000" b="1" i="1" u="sng" dirty="0">
                <a:solidFill>
                  <a:srgbClr val="00FF00"/>
                </a:solidFill>
              </a:rPr>
              <a:t>INTERFERENTI ENDOCRINI”)</a:t>
            </a:r>
          </a:p>
          <a:p>
            <a:pPr>
              <a:lnSpc>
                <a:spcPct val="80000"/>
              </a:lnSpc>
            </a:pPr>
            <a:endParaRPr lang="it-IT" sz="2000" u="sng" dirty="0">
              <a:solidFill>
                <a:schemeClr val="bg1"/>
              </a:solidFill>
            </a:endParaRPr>
          </a:p>
          <a:p>
            <a:pPr>
              <a:lnSpc>
                <a:spcPct val="80000"/>
              </a:lnSpc>
              <a:buFontTx/>
              <a:buNone/>
            </a:pPr>
            <a:endParaRPr lang="it-IT" sz="2400" u="sng" dirty="0">
              <a:solidFill>
                <a:schemeClr val="bg1"/>
              </a:solidFill>
            </a:endParaRPr>
          </a:p>
          <a:p>
            <a:pPr>
              <a:lnSpc>
                <a:spcPct val="80000"/>
              </a:lnSpc>
            </a:pPr>
            <a:endParaRPr lang="it-IT" sz="2400" dirty="0">
              <a:solidFill>
                <a:schemeClr val="bg1"/>
              </a:solidFill>
            </a:endParaRPr>
          </a:p>
          <a:p>
            <a:pPr>
              <a:lnSpc>
                <a:spcPct val="80000"/>
              </a:lnSpc>
            </a:pPr>
            <a:endParaRPr lang="it-IT" sz="2400" dirty="0">
              <a:solidFill>
                <a:schemeClr val="bg1"/>
              </a:solidFill>
            </a:endParaRPr>
          </a:p>
          <a:p>
            <a:pPr>
              <a:lnSpc>
                <a:spcPct val="80000"/>
              </a:lnSpc>
            </a:pPr>
            <a:endParaRPr lang="it-IT" sz="2400" dirty="0">
              <a:solidFill>
                <a:schemeClr val="bg1"/>
              </a:solidFill>
            </a:endParaRPr>
          </a:p>
          <a:p>
            <a:pPr>
              <a:lnSpc>
                <a:spcPct val="80000"/>
              </a:lnSpc>
            </a:pPr>
            <a:endParaRPr lang="it-IT" sz="2400" dirty="0">
              <a:solidFill>
                <a:schemeClr val="bg1"/>
              </a:solidFill>
            </a:endParaRPr>
          </a:p>
        </p:txBody>
      </p:sp>
    </p:spTree>
    <p:extLst>
      <p:ext uri="{BB962C8B-B14F-4D97-AF65-F5344CB8AC3E}">
        <p14:creationId xmlns:p14="http://schemas.microsoft.com/office/powerpoint/2010/main" val="22403546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olo 1"/>
          <p:cNvSpPr>
            <a:spLocks noGrp="1"/>
          </p:cNvSpPr>
          <p:nvPr>
            <p:ph type="title"/>
          </p:nvPr>
        </p:nvSpPr>
        <p:spPr>
          <a:xfrm>
            <a:off x="435406" y="260648"/>
            <a:ext cx="8229600" cy="1143000"/>
          </a:xfrm>
        </p:spPr>
        <p:txBody>
          <a:bodyPr/>
          <a:lstStyle/>
          <a:p>
            <a:r>
              <a:rPr lang="it-IT" sz="3600" b="1" dirty="0">
                <a:solidFill>
                  <a:srgbClr val="FFFF00"/>
                </a:solidFill>
              </a:rPr>
              <a:t>UN ESEMPIO PARADIGMATICO: </a:t>
            </a:r>
            <a:r>
              <a:rPr lang="it-IT" sz="3600" b="1" dirty="0" smtClean="0">
                <a:solidFill>
                  <a:srgbClr val="FFFF00"/>
                </a:solidFill>
              </a:rPr>
              <a:t>GLIFOSATO!</a:t>
            </a:r>
            <a:r>
              <a:rPr lang="it-IT" sz="3600" dirty="0" smtClean="0">
                <a:solidFill>
                  <a:srgbClr val="FFFF00"/>
                </a:solidFill>
              </a:rPr>
              <a:t> </a:t>
            </a:r>
            <a:endParaRPr lang="it-IT" sz="3600" dirty="0">
              <a:solidFill>
                <a:srgbClr val="FFFF00"/>
              </a:solidFill>
            </a:endParaRPr>
          </a:p>
        </p:txBody>
      </p:sp>
      <p:sp>
        <p:nvSpPr>
          <p:cNvPr id="3" name="Segnaposto contenuto 2"/>
          <p:cNvSpPr>
            <a:spLocks noGrp="1"/>
          </p:cNvSpPr>
          <p:nvPr>
            <p:ph idx="1"/>
          </p:nvPr>
        </p:nvSpPr>
        <p:spPr>
          <a:xfrm>
            <a:off x="467544" y="1794669"/>
            <a:ext cx="8229600" cy="4525963"/>
          </a:xfrm>
        </p:spPr>
        <p:txBody>
          <a:bodyPr/>
          <a:lstStyle/>
          <a:p>
            <a:pPr>
              <a:defRPr/>
            </a:pPr>
            <a:endParaRPr lang="it-IT" dirty="0" smtClean="0"/>
          </a:p>
          <a:p>
            <a:pPr>
              <a:defRPr/>
            </a:pPr>
            <a:endParaRPr lang="it-IT" dirty="0"/>
          </a:p>
          <a:p>
            <a:pPr marL="0" indent="0" algn="ctr">
              <a:spcBef>
                <a:spcPct val="0"/>
              </a:spcBef>
              <a:buFontTx/>
              <a:buNone/>
              <a:defRPr/>
            </a:pPr>
            <a:endParaRPr lang="it-IT" sz="4000" dirty="0" smtClean="0">
              <a:solidFill>
                <a:srgbClr val="FFFF00"/>
              </a:solidFill>
              <a:latin typeface="+mj-lt"/>
              <a:ea typeface="+mj-ea"/>
              <a:cs typeface="+mj-cs"/>
            </a:endParaRPr>
          </a:p>
          <a:p>
            <a:pPr marL="0" indent="0" algn="ctr">
              <a:spcBef>
                <a:spcPct val="0"/>
              </a:spcBef>
              <a:buFontTx/>
              <a:buNone/>
              <a:defRPr/>
            </a:pPr>
            <a:r>
              <a:rPr lang="it-IT" sz="4000" b="1" dirty="0" smtClean="0">
                <a:solidFill>
                  <a:srgbClr val="FFFF00"/>
                </a:solidFill>
                <a:latin typeface="+mj-lt"/>
                <a:ea typeface="+mj-ea"/>
                <a:cs typeface="+mj-cs"/>
              </a:rPr>
              <a:t>OGM</a:t>
            </a:r>
            <a:endParaRPr lang="it-IT" sz="4000" b="1" dirty="0">
              <a:solidFill>
                <a:srgbClr val="FFFF00"/>
              </a:solidFill>
              <a:latin typeface="+mj-lt"/>
              <a:ea typeface="+mj-ea"/>
              <a:cs typeface="+mj-cs"/>
            </a:endParaRPr>
          </a:p>
        </p:txBody>
      </p:sp>
      <p:sp>
        <p:nvSpPr>
          <p:cNvPr id="4" name="Freccia a destra 3"/>
          <p:cNvSpPr/>
          <p:nvPr/>
        </p:nvSpPr>
        <p:spPr bwMode="auto">
          <a:xfrm rot="5400000">
            <a:off x="3679370" y="1861610"/>
            <a:ext cx="1739942" cy="1250826"/>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it-IT">
              <a:ln>
                <a:solidFill>
                  <a:srgbClr val="66FFFF"/>
                </a:solidFill>
              </a:ln>
              <a:latin typeface="Arial" charset="0"/>
            </a:endParaRPr>
          </a:p>
        </p:txBody>
      </p:sp>
      <p:pic>
        <p:nvPicPr>
          <p:cNvPr id="4098" name="Picture 2" descr="C:\Users\Patrizia\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03855">
            <a:off x="109253" y="1583332"/>
            <a:ext cx="3427222" cy="177951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Patrizia\Desktop\poster stop glifosato1 WE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2776" y="2420888"/>
            <a:ext cx="2150042" cy="3072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657648">
            <a:off x="6432925" y="1144373"/>
            <a:ext cx="2137119" cy="2871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641" y="4149080"/>
            <a:ext cx="73914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560" y="6232709"/>
            <a:ext cx="8073662" cy="430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61610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body" idx="1"/>
          </p:nvPr>
        </p:nvSpPr>
        <p:spPr>
          <a:xfrm>
            <a:off x="11113" y="615950"/>
            <a:ext cx="9024937" cy="6551613"/>
          </a:xfrm>
        </p:spPr>
        <p:txBody>
          <a:bodyPr/>
          <a:lstStyle/>
          <a:p>
            <a:pPr eaLnBrk="1" hangingPunct="1">
              <a:lnSpc>
                <a:spcPct val="80000"/>
              </a:lnSpc>
            </a:pPr>
            <a:endParaRPr lang="it-IT" sz="2000" smtClean="0">
              <a:solidFill>
                <a:srgbClr val="66FFFF"/>
              </a:solidFill>
            </a:endParaRPr>
          </a:p>
          <a:p>
            <a:pPr eaLnBrk="1" hangingPunct="1">
              <a:lnSpc>
                <a:spcPct val="80000"/>
              </a:lnSpc>
            </a:pPr>
            <a:r>
              <a:rPr lang="it-IT" sz="2400" smtClean="0">
                <a:solidFill>
                  <a:srgbClr val="66FFFF"/>
                </a:solidFill>
              </a:rPr>
              <a:t>Apparato respiratorio </a:t>
            </a:r>
          </a:p>
          <a:p>
            <a:pPr lvl="1" eaLnBrk="1" hangingPunct="1">
              <a:lnSpc>
                <a:spcPct val="80000"/>
              </a:lnSpc>
              <a:buFontTx/>
              <a:buNone/>
            </a:pPr>
            <a:r>
              <a:rPr lang="it-IT" sz="1800" smtClean="0">
                <a:solidFill>
                  <a:schemeClr val="bg1"/>
                </a:solidFill>
              </a:rPr>
              <a:t>-	asma professionale</a:t>
            </a:r>
          </a:p>
          <a:p>
            <a:pPr lvl="1" eaLnBrk="1" hangingPunct="1">
              <a:lnSpc>
                <a:spcPct val="80000"/>
              </a:lnSpc>
              <a:buFontTx/>
              <a:buChar char="-"/>
            </a:pPr>
            <a:r>
              <a:rPr lang="it-IT" sz="1800" smtClean="0">
                <a:solidFill>
                  <a:schemeClr val="bg1"/>
                </a:solidFill>
              </a:rPr>
              <a:t>bronchite cronica e BPCO </a:t>
            </a:r>
          </a:p>
          <a:p>
            <a:pPr lvl="1" eaLnBrk="1" hangingPunct="1">
              <a:lnSpc>
                <a:spcPct val="80000"/>
              </a:lnSpc>
              <a:buFontTx/>
              <a:buNone/>
            </a:pPr>
            <a:endParaRPr lang="it-IT" sz="1800" smtClean="0">
              <a:solidFill>
                <a:schemeClr val="bg1"/>
              </a:solidFill>
            </a:endParaRPr>
          </a:p>
          <a:p>
            <a:pPr eaLnBrk="1" hangingPunct="1">
              <a:lnSpc>
                <a:spcPct val="80000"/>
              </a:lnSpc>
            </a:pPr>
            <a:r>
              <a:rPr lang="it-IT" sz="2400" u="sng" smtClean="0">
                <a:solidFill>
                  <a:srgbClr val="66FFFF"/>
                </a:solidFill>
              </a:rPr>
              <a:t>Sistema nervoso</a:t>
            </a:r>
            <a:r>
              <a:rPr lang="it-IT" sz="2400" u="sng" smtClean="0">
                <a:solidFill>
                  <a:schemeClr val="bg1"/>
                </a:solidFill>
              </a:rPr>
              <a:t> </a:t>
            </a:r>
          </a:p>
          <a:p>
            <a:pPr lvl="1" eaLnBrk="1" hangingPunct="1">
              <a:lnSpc>
                <a:spcPct val="80000"/>
              </a:lnSpc>
              <a:buFontTx/>
              <a:buNone/>
            </a:pPr>
            <a:r>
              <a:rPr lang="it-IT" sz="1800" smtClean="0">
                <a:solidFill>
                  <a:schemeClr val="bg1"/>
                </a:solidFill>
              </a:rPr>
              <a:t>-    Morbo di Parkinson</a:t>
            </a:r>
          </a:p>
          <a:p>
            <a:pPr lvl="1" eaLnBrk="1" hangingPunct="1">
              <a:lnSpc>
                <a:spcPct val="80000"/>
              </a:lnSpc>
              <a:buFontTx/>
              <a:buNone/>
            </a:pPr>
            <a:r>
              <a:rPr lang="it-IT" sz="1800" smtClean="0">
                <a:solidFill>
                  <a:schemeClr val="bg1"/>
                </a:solidFill>
              </a:rPr>
              <a:t>-	Morbo di Alzheimer</a:t>
            </a:r>
          </a:p>
          <a:p>
            <a:pPr lvl="1" eaLnBrk="1" hangingPunct="1">
              <a:lnSpc>
                <a:spcPct val="80000"/>
              </a:lnSpc>
              <a:buFontTx/>
              <a:buChar char="-"/>
            </a:pPr>
            <a:r>
              <a:rPr lang="it-IT" sz="1800" smtClean="0">
                <a:solidFill>
                  <a:schemeClr val="bg1"/>
                </a:solidFill>
              </a:rPr>
              <a:t>Sclerosi laterale amiotrofica</a:t>
            </a:r>
          </a:p>
          <a:p>
            <a:pPr lvl="1" eaLnBrk="1" hangingPunct="1">
              <a:lnSpc>
                <a:spcPct val="80000"/>
              </a:lnSpc>
              <a:buFontTx/>
              <a:buNone/>
            </a:pPr>
            <a:endParaRPr lang="it-IT" sz="1800" smtClean="0">
              <a:solidFill>
                <a:schemeClr val="bg1"/>
              </a:solidFill>
            </a:endParaRPr>
          </a:p>
          <a:p>
            <a:pPr eaLnBrk="1" hangingPunct="1">
              <a:lnSpc>
                <a:spcPct val="80000"/>
              </a:lnSpc>
            </a:pPr>
            <a:r>
              <a:rPr lang="it-IT" sz="2400" smtClean="0">
                <a:solidFill>
                  <a:srgbClr val="66FFFF"/>
                </a:solidFill>
              </a:rPr>
              <a:t>Diabete</a:t>
            </a:r>
          </a:p>
          <a:p>
            <a:pPr eaLnBrk="1" hangingPunct="1">
              <a:lnSpc>
                <a:spcPct val="80000"/>
              </a:lnSpc>
            </a:pPr>
            <a:r>
              <a:rPr lang="it-IT" sz="2400" smtClean="0">
                <a:solidFill>
                  <a:srgbClr val="66FFFF"/>
                </a:solidFill>
              </a:rPr>
              <a:t>Patologie cardiovascolari</a:t>
            </a:r>
          </a:p>
          <a:p>
            <a:pPr eaLnBrk="1" hangingPunct="1">
              <a:lnSpc>
                <a:spcPct val="80000"/>
              </a:lnSpc>
            </a:pPr>
            <a:r>
              <a:rPr lang="it-IT" sz="2400" smtClean="0">
                <a:solidFill>
                  <a:srgbClr val="66FFFF"/>
                </a:solidFill>
              </a:rPr>
              <a:t>Patologie autoimmuni</a:t>
            </a:r>
          </a:p>
          <a:p>
            <a:pPr eaLnBrk="1" hangingPunct="1">
              <a:lnSpc>
                <a:spcPct val="80000"/>
              </a:lnSpc>
            </a:pPr>
            <a:r>
              <a:rPr lang="it-IT" sz="2400" smtClean="0">
                <a:solidFill>
                  <a:srgbClr val="66FFFF"/>
                </a:solidFill>
              </a:rPr>
              <a:t>Patologie renali</a:t>
            </a:r>
          </a:p>
          <a:p>
            <a:pPr eaLnBrk="1" hangingPunct="1">
              <a:lnSpc>
                <a:spcPct val="80000"/>
              </a:lnSpc>
            </a:pPr>
            <a:r>
              <a:rPr lang="it-IT" sz="2400" smtClean="0">
                <a:solidFill>
                  <a:srgbClr val="66FFFF"/>
                </a:solidFill>
              </a:rPr>
              <a:t>Disordini riproduttivi</a:t>
            </a:r>
          </a:p>
          <a:p>
            <a:pPr eaLnBrk="1" hangingPunct="1">
              <a:lnSpc>
                <a:spcPct val="80000"/>
              </a:lnSpc>
            </a:pPr>
            <a:r>
              <a:rPr lang="it-IT" sz="2400" smtClean="0">
                <a:solidFill>
                  <a:srgbClr val="66FFFF"/>
                </a:solidFill>
              </a:rPr>
              <a:t>Malformazioni e difetti di sviluppo</a:t>
            </a:r>
          </a:p>
          <a:p>
            <a:pPr eaLnBrk="1" hangingPunct="1">
              <a:lnSpc>
                <a:spcPct val="80000"/>
              </a:lnSpc>
            </a:pPr>
            <a:r>
              <a:rPr lang="it-IT" sz="2400" smtClean="0">
                <a:solidFill>
                  <a:srgbClr val="66FFFF"/>
                </a:solidFill>
              </a:rPr>
              <a:t>Endometriosi</a:t>
            </a:r>
          </a:p>
          <a:p>
            <a:pPr eaLnBrk="1" hangingPunct="1">
              <a:lnSpc>
                <a:spcPct val="80000"/>
              </a:lnSpc>
            </a:pPr>
            <a:r>
              <a:rPr lang="it-IT" sz="2400" smtClean="0">
                <a:solidFill>
                  <a:srgbClr val="66FFFF"/>
                </a:solidFill>
              </a:rPr>
              <a:t>Malattie della tiroide</a:t>
            </a:r>
          </a:p>
          <a:p>
            <a:pPr eaLnBrk="1" hangingPunct="1">
              <a:lnSpc>
                <a:spcPct val="80000"/>
              </a:lnSpc>
            </a:pPr>
            <a:r>
              <a:rPr lang="it-IT" sz="2400" smtClean="0">
                <a:solidFill>
                  <a:srgbClr val="66FFFF"/>
                </a:solidFill>
              </a:rPr>
              <a:t>Tumori</a:t>
            </a:r>
          </a:p>
          <a:p>
            <a:pPr eaLnBrk="1" hangingPunct="1">
              <a:lnSpc>
                <a:spcPct val="80000"/>
              </a:lnSpc>
            </a:pPr>
            <a:endParaRPr lang="it-IT" sz="2400" smtClean="0">
              <a:solidFill>
                <a:srgbClr val="66FFFF"/>
              </a:solidFill>
            </a:endParaRPr>
          </a:p>
          <a:p>
            <a:pPr eaLnBrk="1" hangingPunct="1">
              <a:lnSpc>
                <a:spcPct val="80000"/>
              </a:lnSpc>
            </a:pPr>
            <a:r>
              <a:rPr lang="it-IT" sz="1800" smtClean="0">
                <a:solidFill>
                  <a:srgbClr val="66FFFF"/>
                </a:solidFill>
              </a:rPr>
              <a:t>………</a:t>
            </a:r>
          </a:p>
        </p:txBody>
      </p:sp>
      <p:pic>
        <p:nvPicPr>
          <p:cNvPr id="5017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8150" y="31750"/>
            <a:ext cx="5867400" cy="83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180" name="Rettangolo 1"/>
          <p:cNvSpPr>
            <a:spLocks noChangeArrowheads="1"/>
          </p:cNvSpPr>
          <p:nvPr/>
        </p:nvSpPr>
        <p:spPr bwMode="auto">
          <a:xfrm>
            <a:off x="5076825" y="1268413"/>
            <a:ext cx="3959225" cy="310832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sz="2800" b="1" i="1" u="sng"/>
              <a:t>PESTICID</a:t>
            </a:r>
            <a:r>
              <a:rPr lang="it-IT" sz="2800" b="1" i="1"/>
              <a:t>I: </a:t>
            </a:r>
          </a:p>
          <a:p>
            <a:r>
              <a:rPr lang="it-IT" sz="2800" b="1" i="1"/>
              <a:t>UNO  DEI PIU’  </a:t>
            </a:r>
            <a:r>
              <a:rPr lang="it-IT" sz="2800" b="1" i="1" u="sng"/>
              <a:t>IMPORTANTI  FATTORI  DI RISCHIO</a:t>
            </a:r>
            <a:r>
              <a:rPr lang="it-IT" sz="2800" b="1" i="1"/>
              <a:t> PER PATOLOGIE  CRONICO DEGENERATIVE ! </a:t>
            </a:r>
          </a:p>
        </p:txBody>
      </p:sp>
    </p:spTree>
    <p:extLst>
      <p:ext uri="{BB962C8B-B14F-4D97-AF65-F5344CB8AC3E}">
        <p14:creationId xmlns:p14="http://schemas.microsoft.com/office/powerpoint/2010/main" val="20404493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060575"/>
            <a:ext cx="8702675" cy="414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0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333375"/>
            <a:ext cx="5743575"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8048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07950" y="0"/>
            <a:ext cx="8856663" cy="1143000"/>
          </a:xfrm>
        </p:spPr>
        <p:txBody>
          <a:bodyPr/>
          <a:lstStyle/>
          <a:p>
            <a:pPr eaLnBrk="1" hangingPunct="1"/>
            <a:r>
              <a:rPr lang="it-IT" sz="2400" b="1" dirty="0" smtClean="0">
                <a:solidFill>
                  <a:srgbClr val="FFFF00"/>
                </a:solidFill>
              </a:rPr>
              <a:t>PRINCIPALI GRUPPI DI PESTICIDI CON EFFETTI DI “INTERFERENTI ENDOCRINI”</a:t>
            </a:r>
            <a:endParaRPr lang="it-IT" sz="2400" dirty="0" smtClean="0">
              <a:solidFill>
                <a:srgbClr val="FFFF00"/>
              </a:solidFill>
            </a:endParaRPr>
          </a:p>
        </p:txBody>
      </p:sp>
      <p:sp>
        <p:nvSpPr>
          <p:cNvPr id="27652" name="Rectangle 11"/>
          <p:cNvSpPr>
            <a:spLocks noChangeArrowheads="1"/>
          </p:cNvSpPr>
          <p:nvPr/>
        </p:nvSpPr>
        <p:spPr bwMode="auto">
          <a:xfrm>
            <a:off x="4211639" y="2924175"/>
            <a:ext cx="4932362"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it-IT" sz="2400" b="0" dirty="0">
                <a:solidFill>
                  <a:schemeClr val="bg1"/>
                </a:solidFill>
              </a:rPr>
              <a:t>Insetticidi clorurati (</a:t>
            </a:r>
            <a:r>
              <a:rPr lang="it-IT" sz="2000" b="0" dirty="0" err="1">
                <a:solidFill>
                  <a:schemeClr val="bg1"/>
                </a:solidFill>
              </a:rPr>
              <a:t>lindano,dieldrin</a:t>
            </a:r>
            <a:r>
              <a:rPr lang="it-IT" sz="2400" b="0" dirty="0">
                <a:solidFill>
                  <a:schemeClr val="bg1"/>
                </a:solidFill>
              </a:rPr>
              <a:t>)</a:t>
            </a:r>
          </a:p>
          <a:p>
            <a:pPr algn="l"/>
            <a:r>
              <a:rPr lang="it-IT" sz="2400" b="0" dirty="0">
                <a:solidFill>
                  <a:schemeClr val="bg1"/>
                </a:solidFill>
              </a:rPr>
              <a:t>Fungicidi (</a:t>
            </a:r>
            <a:r>
              <a:rPr lang="it-IT" sz="2000" b="0" dirty="0" err="1">
                <a:solidFill>
                  <a:schemeClr val="bg1"/>
                </a:solidFill>
              </a:rPr>
              <a:t>vinclozolin</a:t>
            </a:r>
            <a:r>
              <a:rPr lang="it-IT" sz="2000" b="0" dirty="0">
                <a:solidFill>
                  <a:schemeClr val="bg1"/>
                </a:solidFill>
              </a:rPr>
              <a:t>, </a:t>
            </a:r>
            <a:r>
              <a:rPr lang="it-IT" sz="2000" b="0" dirty="0" err="1">
                <a:solidFill>
                  <a:schemeClr val="bg1"/>
                </a:solidFill>
              </a:rPr>
              <a:t>linorun</a:t>
            </a:r>
            <a:r>
              <a:rPr lang="it-IT" sz="2000" b="0" dirty="0">
                <a:solidFill>
                  <a:schemeClr val="bg1"/>
                </a:solidFill>
              </a:rPr>
              <a:t>)</a:t>
            </a:r>
          </a:p>
          <a:p>
            <a:pPr algn="l"/>
            <a:r>
              <a:rPr lang="it-IT" sz="2400" b="0" dirty="0" err="1">
                <a:solidFill>
                  <a:schemeClr val="bg1"/>
                </a:solidFill>
              </a:rPr>
              <a:t>Trazoli</a:t>
            </a:r>
            <a:r>
              <a:rPr lang="it-IT" sz="2400" b="0" dirty="0">
                <a:solidFill>
                  <a:schemeClr val="bg1"/>
                </a:solidFill>
              </a:rPr>
              <a:t> ( </a:t>
            </a:r>
            <a:r>
              <a:rPr lang="it-IT" sz="2000" b="0" dirty="0" err="1">
                <a:solidFill>
                  <a:schemeClr val="bg1"/>
                </a:solidFill>
              </a:rPr>
              <a:t>ciproconazolo</a:t>
            </a:r>
            <a:r>
              <a:rPr lang="it-IT" sz="2000" b="0" dirty="0">
                <a:solidFill>
                  <a:schemeClr val="bg1"/>
                </a:solidFill>
              </a:rPr>
              <a:t>)</a:t>
            </a:r>
          </a:p>
          <a:p>
            <a:pPr algn="l"/>
            <a:r>
              <a:rPr lang="it-IT" sz="2400" b="0" dirty="0">
                <a:solidFill>
                  <a:schemeClr val="bg1"/>
                </a:solidFill>
              </a:rPr>
              <a:t>Imidazoli </a:t>
            </a:r>
            <a:r>
              <a:rPr lang="it-IT" sz="2000" b="0" dirty="0">
                <a:solidFill>
                  <a:schemeClr val="bg1"/>
                </a:solidFill>
              </a:rPr>
              <a:t>( </a:t>
            </a:r>
            <a:r>
              <a:rPr lang="it-IT" sz="2000" b="0" dirty="0" err="1">
                <a:solidFill>
                  <a:schemeClr val="bg1"/>
                </a:solidFill>
              </a:rPr>
              <a:t>imizalil</a:t>
            </a:r>
            <a:r>
              <a:rPr lang="it-IT" sz="2400" b="0" dirty="0">
                <a:solidFill>
                  <a:schemeClr val="bg1"/>
                </a:solidFill>
              </a:rPr>
              <a:t>)</a:t>
            </a:r>
          </a:p>
          <a:p>
            <a:pPr algn="l"/>
            <a:r>
              <a:rPr lang="it-IT" sz="2400" b="0" dirty="0">
                <a:solidFill>
                  <a:schemeClr val="bg1"/>
                </a:solidFill>
              </a:rPr>
              <a:t>Triazine ( </a:t>
            </a:r>
            <a:r>
              <a:rPr lang="it-IT" sz="2000" b="0" dirty="0">
                <a:solidFill>
                  <a:schemeClr val="bg1"/>
                </a:solidFill>
              </a:rPr>
              <a:t>atrazina, </a:t>
            </a:r>
            <a:r>
              <a:rPr lang="it-IT" sz="2000" b="0" dirty="0" err="1">
                <a:solidFill>
                  <a:schemeClr val="bg1"/>
                </a:solidFill>
              </a:rPr>
              <a:t>simazina</a:t>
            </a:r>
            <a:r>
              <a:rPr lang="it-IT" sz="2000" b="0" dirty="0">
                <a:solidFill>
                  <a:schemeClr val="bg1"/>
                </a:solidFill>
              </a:rPr>
              <a:t>)</a:t>
            </a:r>
          </a:p>
          <a:p>
            <a:pPr algn="l"/>
            <a:r>
              <a:rPr lang="it-IT" sz="2400" b="0" dirty="0">
                <a:solidFill>
                  <a:schemeClr val="bg1"/>
                </a:solidFill>
              </a:rPr>
              <a:t>Etilene </a:t>
            </a:r>
            <a:r>
              <a:rPr lang="it-IT" sz="2400" b="0" dirty="0" err="1">
                <a:solidFill>
                  <a:schemeClr val="bg1"/>
                </a:solidFill>
              </a:rPr>
              <a:t>bisditiocarbammatil</a:t>
            </a:r>
            <a:r>
              <a:rPr lang="it-IT" sz="2400" b="0" dirty="0">
                <a:solidFill>
                  <a:schemeClr val="bg1"/>
                </a:solidFill>
              </a:rPr>
              <a:t> </a:t>
            </a:r>
            <a:r>
              <a:rPr lang="it-IT" sz="2400" b="0" dirty="0" smtClean="0">
                <a:solidFill>
                  <a:schemeClr val="bg1"/>
                </a:solidFill>
              </a:rPr>
              <a:t>(</a:t>
            </a:r>
            <a:r>
              <a:rPr lang="it-IT" sz="2000" b="0" dirty="0" err="1" smtClean="0">
                <a:solidFill>
                  <a:schemeClr val="bg1"/>
                </a:solidFill>
              </a:rPr>
              <a:t>mancozeb</a:t>
            </a:r>
            <a:r>
              <a:rPr lang="it-IT" sz="2400" b="0" dirty="0">
                <a:solidFill>
                  <a:schemeClr val="bg1"/>
                </a:solidFill>
              </a:rPr>
              <a:t>)</a:t>
            </a:r>
          </a:p>
          <a:p>
            <a:pPr algn="l"/>
            <a:r>
              <a:rPr lang="it-IT" sz="2400" b="0" dirty="0" err="1">
                <a:solidFill>
                  <a:schemeClr val="bg1"/>
                </a:solidFill>
              </a:rPr>
              <a:t>Coformulanti</a:t>
            </a:r>
            <a:r>
              <a:rPr lang="it-IT" sz="2400" b="0" dirty="0">
                <a:solidFill>
                  <a:schemeClr val="bg1"/>
                </a:solidFill>
              </a:rPr>
              <a:t> ( </a:t>
            </a:r>
            <a:r>
              <a:rPr lang="it-IT" sz="2000" b="0" dirty="0" err="1">
                <a:solidFill>
                  <a:schemeClr val="bg1"/>
                </a:solidFill>
              </a:rPr>
              <a:t>alchifenoli</a:t>
            </a:r>
            <a:r>
              <a:rPr lang="it-IT" sz="2400" b="0" dirty="0">
                <a:solidFill>
                  <a:schemeClr val="bg1"/>
                </a:solidFill>
              </a:rPr>
              <a:t>)</a:t>
            </a:r>
          </a:p>
        </p:txBody>
      </p:sp>
      <p:pic>
        <p:nvPicPr>
          <p:cNvPr id="27653"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1196975"/>
            <a:ext cx="41402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772816"/>
            <a:ext cx="3751360" cy="3330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05181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0" y="0"/>
            <a:ext cx="9144000" cy="1143000"/>
          </a:xfrm>
        </p:spPr>
        <p:txBody>
          <a:bodyPr/>
          <a:lstStyle/>
          <a:p>
            <a:pPr eaLnBrk="1" hangingPunct="1"/>
            <a:r>
              <a:rPr lang="it-IT" sz="2400" b="1" dirty="0" smtClean="0">
                <a:solidFill>
                  <a:srgbClr val="FFFF00"/>
                </a:solidFill>
              </a:rPr>
              <a:t>EFFETTI SULLA SALUTE DEGLI</a:t>
            </a:r>
            <a:br>
              <a:rPr lang="it-IT" sz="2400" b="1" dirty="0" smtClean="0">
                <a:solidFill>
                  <a:srgbClr val="FFFF00"/>
                </a:solidFill>
              </a:rPr>
            </a:br>
            <a:r>
              <a:rPr lang="it-IT" sz="3600" b="1" i="1" dirty="0" smtClean="0">
                <a:solidFill>
                  <a:srgbClr val="FFFF00"/>
                </a:solidFill>
              </a:rPr>
              <a:t>INTERFERENTI ENDOCRINI</a:t>
            </a:r>
          </a:p>
        </p:txBody>
      </p:sp>
      <p:sp>
        <p:nvSpPr>
          <p:cNvPr id="22531" name="Rectangle 3"/>
          <p:cNvSpPr>
            <a:spLocks noGrp="1" noChangeArrowheads="1"/>
          </p:cNvSpPr>
          <p:nvPr>
            <p:ph type="body" idx="4294967295"/>
          </p:nvPr>
        </p:nvSpPr>
        <p:spPr>
          <a:xfrm>
            <a:off x="0" y="838200"/>
            <a:ext cx="6012160" cy="6019800"/>
          </a:xfrm>
        </p:spPr>
        <p:txBody>
          <a:bodyPr/>
          <a:lstStyle/>
          <a:p>
            <a:pPr eaLnBrk="1" hangingPunct="1">
              <a:buFont typeface="Wingdings" pitchFamily="2" charset="2"/>
              <a:buChar char="Ø"/>
            </a:pPr>
            <a:endParaRPr lang="it-IT" sz="3600" dirty="0" smtClean="0">
              <a:solidFill>
                <a:schemeClr val="bg1"/>
              </a:solidFill>
            </a:endParaRPr>
          </a:p>
          <a:p>
            <a:pPr eaLnBrk="1" hangingPunct="1">
              <a:buFont typeface="Wingdings" pitchFamily="2" charset="2"/>
              <a:buChar char="Ø"/>
            </a:pPr>
            <a:r>
              <a:rPr lang="it-IT" sz="2000" dirty="0" smtClean="0">
                <a:solidFill>
                  <a:schemeClr val="bg1"/>
                </a:solidFill>
              </a:rPr>
              <a:t>disfunzioni ormonali (specie alla tiroide) e metaboliche</a:t>
            </a:r>
          </a:p>
          <a:p>
            <a:pPr eaLnBrk="1" hangingPunct="1">
              <a:buFont typeface="Wingdings" pitchFamily="2" charset="2"/>
              <a:buChar char="Ø"/>
            </a:pPr>
            <a:r>
              <a:rPr lang="it-IT" sz="2000" dirty="0" smtClean="0">
                <a:solidFill>
                  <a:schemeClr val="bg1"/>
                </a:solidFill>
              </a:rPr>
              <a:t>sviluppo puberale precoce </a:t>
            </a:r>
          </a:p>
          <a:p>
            <a:pPr eaLnBrk="1" hangingPunct="1">
              <a:buFont typeface="Wingdings" pitchFamily="2" charset="2"/>
              <a:buChar char="Ø"/>
            </a:pPr>
            <a:r>
              <a:rPr lang="it-IT" sz="2000" dirty="0" smtClean="0">
                <a:solidFill>
                  <a:schemeClr val="bg1"/>
                </a:solidFill>
              </a:rPr>
              <a:t>diminuzione fertilità </a:t>
            </a:r>
          </a:p>
          <a:p>
            <a:pPr eaLnBrk="1" hangingPunct="1">
              <a:buFont typeface="Wingdings" pitchFamily="2" charset="2"/>
              <a:buChar char="Ø"/>
            </a:pPr>
            <a:r>
              <a:rPr lang="it-IT" sz="2000" dirty="0" err="1" smtClean="0">
                <a:solidFill>
                  <a:schemeClr val="bg1"/>
                </a:solidFill>
              </a:rPr>
              <a:t>abortività</a:t>
            </a:r>
            <a:r>
              <a:rPr lang="it-IT" sz="2000" dirty="0" smtClean="0">
                <a:solidFill>
                  <a:schemeClr val="bg1"/>
                </a:solidFill>
              </a:rPr>
              <a:t> spontanea,  endometriosi, </a:t>
            </a:r>
          </a:p>
          <a:p>
            <a:pPr marL="0" indent="0" eaLnBrk="1" hangingPunct="1">
              <a:buNone/>
            </a:pPr>
            <a:r>
              <a:rPr lang="it-IT" sz="2000" dirty="0">
                <a:solidFill>
                  <a:schemeClr val="bg1"/>
                </a:solidFill>
              </a:rPr>
              <a:t> </a:t>
            </a:r>
            <a:r>
              <a:rPr lang="it-IT" sz="2000" dirty="0" smtClean="0">
                <a:solidFill>
                  <a:schemeClr val="bg1"/>
                </a:solidFill>
              </a:rPr>
              <a:t>    gravidanza extrauterina, parto </a:t>
            </a:r>
            <a:r>
              <a:rPr lang="it-IT" sz="2000" dirty="0" err="1" smtClean="0">
                <a:solidFill>
                  <a:schemeClr val="bg1"/>
                </a:solidFill>
              </a:rPr>
              <a:t>pre</a:t>
            </a:r>
            <a:r>
              <a:rPr lang="it-IT" sz="2000" dirty="0" smtClean="0">
                <a:solidFill>
                  <a:schemeClr val="bg1"/>
                </a:solidFill>
              </a:rPr>
              <a:t> termine </a:t>
            </a:r>
          </a:p>
          <a:p>
            <a:pPr eaLnBrk="1" hangingPunct="1">
              <a:buFont typeface="Wingdings" pitchFamily="2" charset="2"/>
              <a:buChar char="Ø"/>
            </a:pPr>
            <a:r>
              <a:rPr lang="it-IT" sz="2000" dirty="0" smtClean="0">
                <a:solidFill>
                  <a:schemeClr val="bg1"/>
                </a:solidFill>
              </a:rPr>
              <a:t>disturbi autoimmuni</a:t>
            </a:r>
          </a:p>
          <a:p>
            <a:pPr eaLnBrk="1" hangingPunct="1">
              <a:buFont typeface="Wingdings" pitchFamily="2" charset="2"/>
              <a:buChar char="Ø"/>
            </a:pPr>
            <a:r>
              <a:rPr lang="it-IT" sz="2000" dirty="0" smtClean="0">
                <a:solidFill>
                  <a:schemeClr val="bg1"/>
                </a:solidFill>
              </a:rPr>
              <a:t>aumentato rischio di criptorchidismo e</a:t>
            </a:r>
          </a:p>
          <a:p>
            <a:pPr marL="0" indent="0" eaLnBrk="1" hangingPunct="1">
              <a:buNone/>
            </a:pPr>
            <a:r>
              <a:rPr lang="it-IT" sz="2000" dirty="0">
                <a:solidFill>
                  <a:schemeClr val="bg1"/>
                </a:solidFill>
              </a:rPr>
              <a:t> </a:t>
            </a:r>
            <a:r>
              <a:rPr lang="it-IT" sz="2000" dirty="0" smtClean="0">
                <a:solidFill>
                  <a:schemeClr val="bg1"/>
                </a:solidFill>
              </a:rPr>
              <a:t>      ipospadia </a:t>
            </a:r>
          </a:p>
          <a:p>
            <a:pPr eaLnBrk="1" hangingPunct="1">
              <a:buFont typeface="Wingdings" pitchFamily="2" charset="2"/>
              <a:buChar char="Ø"/>
            </a:pPr>
            <a:r>
              <a:rPr lang="it-IT" sz="2000" dirty="0" smtClean="0">
                <a:solidFill>
                  <a:schemeClr val="bg1"/>
                </a:solidFill>
              </a:rPr>
              <a:t>diabete/ alcune forme di obesità</a:t>
            </a:r>
          </a:p>
          <a:p>
            <a:pPr eaLnBrk="1" hangingPunct="1">
              <a:buFont typeface="Wingdings" pitchFamily="2" charset="2"/>
              <a:buChar char="Ø"/>
            </a:pPr>
            <a:r>
              <a:rPr lang="it-IT" sz="2000" dirty="0" smtClean="0">
                <a:solidFill>
                  <a:schemeClr val="bg1"/>
                </a:solidFill>
              </a:rPr>
              <a:t>elevato rischio di tumori </a:t>
            </a:r>
          </a:p>
          <a:p>
            <a:pPr eaLnBrk="1" hangingPunct="1">
              <a:buFont typeface="Wingdings" pitchFamily="2" charset="2"/>
              <a:buChar char="Ø"/>
            </a:pPr>
            <a:r>
              <a:rPr lang="it-IT" sz="2000" dirty="0" smtClean="0">
                <a:solidFill>
                  <a:schemeClr val="bg1"/>
                </a:solidFill>
              </a:rPr>
              <a:t>deficit cognitivi e disturbi comportamentali </a:t>
            </a:r>
          </a:p>
          <a:p>
            <a:pPr eaLnBrk="1" hangingPunct="1">
              <a:buFont typeface="Wingdings" pitchFamily="2" charset="2"/>
              <a:buChar char="Ø"/>
            </a:pPr>
            <a:r>
              <a:rPr lang="it-IT" sz="2000" dirty="0" smtClean="0">
                <a:solidFill>
                  <a:schemeClr val="bg1"/>
                </a:solidFill>
              </a:rPr>
              <a:t>patologie neurodegenerative</a:t>
            </a:r>
          </a:p>
          <a:p>
            <a:pPr eaLnBrk="1" hangingPunct="1">
              <a:buFont typeface="Wingdings" pitchFamily="2" charset="2"/>
              <a:buChar char="Ø"/>
            </a:pPr>
            <a:r>
              <a:rPr lang="it-IT" sz="2000" dirty="0" smtClean="0">
                <a:solidFill>
                  <a:schemeClr val="bg1"/>
                </a:solidFill>
              </a:rPr>
              <a:t>danni </a:t>
            </a:r>
            <a:r>
              <a:rPr lang="it-IT" sz="2000" i="1" u="sng" dirty="0" smtClean="0">
                <a:solidFill>
                  <a:srgbClr val="66FFFF"/>
                </a:solidFill>
              </a:rPr>
              <a:t>transgenerazionali</a:t>
            </a:r>
          </a:p>
          <a:p>
            <a:pPr eaLnBrk="1" hangingPunct="1"/>
            <a:endParaRPr lang="it-IT" dirty="0" smtClean="0">
              <a:solidFill>
                <a:srgbClr val="66FFFF"/>
              </a:solidFill>
            </a:endParaRPr>
          </a:p>
        </p:txBody>
      </p:sp>
      <p:pic>
        <p:nvPicPr>
          <p:cNvPr id="225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3938" y="1484784"/>
            <a:ext cx="3779912"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8056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32923"/>
            <a:ext cx="8229600" cy="778098"/>
          </a:xfrm>
        </p:spPr>
        <p:txBody>
          <a:bodyPr/>
          <a:lstStyle/>
          <a:p>
            <a:r>
              <a:rPr lang="it-IT" i="1" dirty="0" smtClean="0">
                <a:solidFill>
                  <a:srgbClr val="66FFFF"/>
                </a:solidFill>
              </a:rPr>
              <a:t>www.isde.it</a:t>
            </a:r>
            <a:endParaRPr lang="it-IT" i="1" dirty="0">
              <a:solidFill>
                <a:srgbClr val="66FFFF"/>
              </a:solidFill>
            </a:endParaRPr>
          </a:p>
        </p:txBody>
      </p:sp>
      <p:pic>
        <p:nvPicPr>
          <p:cNvPr id="4"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27101"/>
            <a:ext cx="2808312" cy="3982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62483" y="684453"/>
            <a:ext cx="2553560" cy="361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4003" y="2519969"/>
            <a:ext cx="2414577" cy="328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descr="Isde_Color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84129" y="908720"/>
            <a:ext cx="1601241" cy="158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9632" y="3220038"/>
            <a:ext cx="2191580" cy="343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6855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body" idx="1"/>
          </p:nvPr>
        </p:nvSpPr>
        <p:spPr>
          <a:xfrm>
            <a:off x="0" y="0"/>
            <a:ext cx="9144000" cy="6858000"/>
          </a:xfrm>
        </p:spPr>
        <p:txBody>
          <a:bodyPr/>
          <a:lstStyle/>
          <a:p>
            <a:pPr algn="ctr" eaLnBrk="1" hangingPunct="1">
              <a:lnSpc>
                <a:spcPct val="90000"/>
              </a:lnSpc>
              <a:buFontTx/>
              <a:buNone/>
            </a:pPr>
            <a:r>
              <a:rPr lang="it-IT" sz="4000" dirty="0" smtClean="0">
                <a:solidFill>
                  <a:srgbClr val="FFFF00"/>
                </a:solidFill>
              </a:rPr>
              <a:t>Disordini riproduttivi e pesticidi</a:t>
            </a:r>
          </a:p>
          <a:p>
            <a:pPr algn="ctr" eaLnBrk="1" hangingPunct="1">
              <a:lnSpc>
                <a:spcPct val="90000"/>
              </a:lnSpc>
              <a:buFontTx/>
              <a:buNone/>
            </a:pPr>
            <a:r>
              <a:rPr lang="it-IT" sz="1800" i="1" dirty="0" err="1" smtClean="0">
                <a:solidFill>
                  <a:srgbClr val="66FFFF"/>
                </a:solidFill>
              </a:rPr>
              <a:t>Reproductive</a:t>
            </a:r>
            <a:r>
              <a:rPr lang="it-IT" sz="1800" i="1" dirty="0" smtClean="0">
                <a:solidFill>
                  <a:srgbClr val="66FFFF"/>
                </a:solidFill>
              </a:rPr>
              <a:t> </a:t>
            </a:r>
            <a:r>
              <a:rPr lang="it-IT" sz="1800" i="1" dirty="0" err="1" smtClean="0">
                <a:solidFill>
                  <a:srgbClr val="66FFFF"/>
                </a:solidFill>
              </a:rPr>
              <a:t>disorders</a:t>
            </a:r>
            <a:r>
              <a:rPr lang="it-IT" sz="1800" i="1" dirty="0" smtClean="0">
                <a:solidFill>
                  <a:srgbClr val="66FFFF"/>
                </a:solidFill>
              </a:rPr>
              <a:t> </a:t>
            </a:r>
            <a:r>
              <a:rPr lang="it-IT" sz="1800" i="1" dirty="0" err="1" smtClean="0">
                <a:solidFill>
                  <a:srgbClr val="66FFFF"/>
                </a:solidFill>
              </a:rPr>
              <a:t>associated</a:t>
            </a:r>
            <a:r>
              <a:rPr lang="it-IT" sz="1800" i="1" dirty="0" smtClean="0">
                <a:solidFill>
                  <a:srgbClr val="66FFFF"/>
                </a:solidFill>
              </a:rPr>
              <a:t> with </a:t>
            </a:r>
            <a:r>
              <a:rPr lang="it-IT" sz="1800" i="1" dirty="0" err="1" smtClean="0">
                <a:solidFill>
                  <a:srgbClr val="66FFFF"/>
                </a:solidFill>
              </a:rPr>
              <a:t>pesticides</a:t>
            </a:r>
            <a:r>
              <a:rPr lang="it-IT" sz="1800" i="1" dirty="0" smtClean="0">
                <a:solidFill>
                  <a:srgbClr val="66FFFF"/>
                </a:solidFill>
              </a:rPr>
              <a:t> </a:t>
            </a:r>
            <a:r>
              <a:rPr lang="it-IT" sz="1800" i="1" dirty="0" err="1" smtClean="0">
                <a:solidFill>
                  <a:srgbClr val="66FFFF"/>
                </a:solidFill>
              </a:rPr>
              <a:t>exposure</a:t>
            </a:r>
            <a:r>
              <a:rPr lang="it-IT" sz="1800" i="1" dirty="0" smtClean="0">
                <a:solidFill>
                  <a:srgbClr val="66FFFF"/>
                </a:solidFill>
              </a:rPr>
              <a:t> </a:t>
            </a:r>
          </a:p>
          <a:p>
            <a:pPr algn="ctr" eaLnBrk="1" hangingPunct="1">
              <a:lnSpc>
                <a:spcPct val="90000"/>
              </a:lnSpc>
              <a:buFontTx/>
              <a:buNone/>
            </a:pPr>
            <a:r>
              <a:rPr lang="it-IT" sz="1800" i="1" dirty="0" smtClean="0">
                <a:solidFill>
                  <a:srgbClr val="66FFFF"/>
                </a:solidFill>
              </a:rPr>
              <a:t>J </a:t>
            </a:r>
            <a:r>
              <a:rPr lang="it-IT" sz="1800" i="1" dirty="0" err="1" smtClean="0">
                <a:solidFill>
                  <a:srgbClr val="66FFFF"/>
                </a:solidFill>
              </a:rPr>
              <a:t>Agromedicine</a:t>
            </a:r>
            <a:r>
              <a:rPr lang="it-IT" sz="1800" i="1" dirty="0" smtClean="0">
                <a:solidFill>
                  <a:srgbClr val="66FFFF"/>
                </a:solidFill>
              </a:rPr>
              <a:t> 12(1)27-37 2007</a:t>
            </a:r>
          </a:p>
          <a:p>
            <a:pPr algn="ctr" eaLnBrk="1" hangingPunct="1">
              <a:lnSpc>
                <a:spcPct val="90000"/>
              </a:lnSpc>
              <a:buFontTx/>
              <a:buNone/>
            </a:pPr>
            <a:endParaRPr lang="it-IT" sz="1800" i="1" dirty="0" smtClean="0">
              <a:solidFill>
                <a:srgbClr val="66FFFF"/>
              </a:solidFill>
            </a:endParaRPr>
          </a:p>
          <a:p>
            <a:pPr eaLnBrk="1" hangingPunct="1">
              <a:lnSpc>
                <a:spcPct val="90000"/>
              </a:lnSpc>
              <a:buFontTx/>
              <a:buNone/>
            </a:pPr>
            <a:r>
              <a:rPr lang="it-IT" sz="2000" dirty="0" smtClean="0">
                <a:solidFill>
                  <a:schemeClr val="bg1"/>
                </a:solidFill>
              </a:rPr>
              <a:t>  La maggior parte dei  pesticidi, in particolare gli </a:t>
            </a:r>
            <a:r>
              <a:rPr lang="it-IT" sz="2000" i="1" dirty="0" err="1" smtClean="0">
                <a:solidFill>
                  <a:srgbClr val="66FFFF"/>
                </a:solidFill>
              </a:rPr>
              <a:t>organofosfati</a:t>
            </a:r>
            <a:r>
              <a:rPr lang="it-IT" sz="2000" i="1" dirty="0" smtClean="0">
                <a:solidFill>
                  <a:srgbClr val="66FFFF"/>
                </a:solidFill>
              </a:rPr>
              <a:t>, DDT, </a:t>
            </a:r>
            <a:r>
              <a:rPr lang="it-IT" sz="2000" i="1" dirty="0" err="1" smtClean="0">
                <a:solidFill>
                  <a:srgbClr val="66FFFF"/>
                </a:solidFill>
              </a:rPr>
              <a:t>aldrin</a:t>
            </a:r>
            <a:r>
              <a:rPr lang="it-IT" sz="2000" i="1" dirty="0" smtClean="0">
                <a:solidFill>
                  <a:srgbClr val="66FFFF"/>
                </a:solidFill>
              </a:rPr>
              <a:t>, </a:t>
            </a:r>
            <a:r>
              <a:rPr lang="it-IT" sz="2000" i="1" dirty="0" err="1" smtClean="0">
                <a:solidFill>
                  <a:srgbClr val="66FFFF"/>
                </a:solidFill>
              </a:rPr>
              <a:t>chlordane</a:t>
            </a:r>
            <a:r>
              <a:rPr lang="it-IT" sz="2000" i="1" dirty="0" smtClean="0">
                <a:solidFill>
                  <a:srgbClr val="66FFFF"/>
                </a:solidFill>
              </a:rPr>
              <a:t>, </a:t>
            </a:r>
            <a:r>
              <a:rPr lang="it-IT" sz="2000" i="1" dirty="0" err="1" smtClean="0">
                <a:solidFill>
                  <a:srgbClr val="66FFFF"/>
                </a:solidFill>
              </a:rPr>
              <a:t>dieldrin</a:t>
            </a:r>
            <a:r>
              <a:rPr lang="it-IT" sz="2000" i="1" dirty="0" smtClean="0">
                <a:solidFill>
                  <a:srgbClr val="66FFFF"/>
                </a:solidFill>
              </a:rPr>
              <a:t>, </a:t>
            </a:r>
            <a:r>
              <a:rPr lang="it-IT" sz="2000" i="1" dirty="0" err="1" smtClean="0">
                <a:solidFill>
                  <a:srgbClr val="66FFFF"/>
                </a:solidFill>
              </a:rPr>
              <a:t>endosulfan</a:t>
            </a:r>
            <a:r>
              <a:rPr lang="it-IT" sz="2000" i="1" dirty="0" smtClean="0">
                <a:solidFill>
                  <a:srgbClr val="66FFFF"/>
                </a:solidFill>
              </a:rPr>
              <a:t>, atrazina, </a:t>
            </a:r>
            <a:r>
              <a:rPr lang="it-IT" sz="2000" i="1" dirty="0" err="1" smtClean="0">
                <a:solidFill>
                  <a:srgbClr val="66FFFF"/>
                </a:solidFill>
              </a:rPr>
              <a:t>vinclozolin</a:t>
            </a:r>
            <a:r>
              <a:rPr lang="it-IT" sz="2000" dirty="0" smtClean="0">
                <a:solidFill>
                  <a:schemeClr val="bg1"/>
                </a:solidFill>
              </a:rPr>
              <a:t> possono </a:t>
            </a:r>
            <a:r>
              <a:rPr lang="it-IT" sz="2000" u="sng" dirty="0" smtClean="0">
                <a:solidFill>
                  <a:schemeClr val="bg1"/>
                </a:solidFill>
              </a:rPr>
              <a:t>alterare la qualità del seme</a:t>
            </a:r>
            <a:r>
              <a:rPr lang="it-IT" sz="2000" dirty="0" smtClean="0">
                <a:solidFill>
                  <a:schemeClr val="bg1"/>
                </a:solidFill>
              </a:rPr>
              <a:t> in vari modi ed indurre disordini riproduttivi:</a:t>
            </a:r>
          </a:p>
          <a:p>
            <a:pPr lvl="1" eaLnBrk="1" hangingPunct="1">
              <a:lnSpc>
                <a:spcPct val="90000"/>
              </a:lnSpc>
            </a:pPr>
            <a:r>
              <a:rPr lang="it-IT" sz="2000" dirty="0" smtClean="0">
                <a:solidFill>
                  <a:schemeClr val="bg1"/>
                </a:solidFill>
              </a:rPr>
              <a:t> </a:t>
            </a:r>
            <a:r>
              <a:rPr lang="it-IT" sz="2000" dirty="0">
                <a:solidFill>
                  <a:schemeClr val="bg1"/>
                </a:solidFill>
              </a:rPr>
              <a:t>inibizione della spermatogenesi, </a:t>
            </a:r>
          </a:p>
          <a:p>
            <a:pPr lvl="1" eaLnBrk="1" hangingPunct="1">
              <a:lnSpc>
                <a:spcPct val="90000"/>
              </a:lnSpc>
            </a:pPr>
            <a:r>
              <a:rPr lang="it-IT" sz="2000" dirty="0" smtClean="0">
                <a:solidFill>
                  <a:schemeClr val="bg1"/>
                </a:solidFill>
              </a:rPr>
              <a:t>riduzione della densità, motilità e numero degli spermatozoi, </a:t>
            </a:r>
          </a:p>
          <a:p>
            <a:pPr lvl="1" eaLnBrk="1" hangingPunct="1">
              <a:lnSpc>
                <a:spcPct val="90000"/>
              </a:lnSpc>
            </a:pPr>
            <a:r>
              <a:rPr lang="it-IT" sz="2000" dirty="0" smtClean="0">
                <a:solidFill>
                  <a:schemeClr val="bg1"/>
                </a:solidFill>
              </a:rPr>
              <a:t>aumento delle anomalie al DNA e alterazioni della loro morfologia,</a:t>
            </a:r>
          </a:p>
          <a:p>
            <a:pPr lvl="1" eaLnBrk="1" hangingPunct="1">
              <a:lnSpc>
                <a:spcPct val="90000"/>
              </a:lnSpc>
            </a:pPr>
            <a:r>
              <a:rPr lang="it-IT" sz="2000" dirty="0" smtClean="0">
                <a:solidFill>
                  <a:schemeClr val="bg1"/>
                </a:solidFill>
              </a:rPr>
              <a:t> riduzione volume e peso di testicoli, epididimo, vescicole seminali e prostata. </a:t>
            </a:r>
          </a:p>
          <a:p>
            <a:pPr lvl="1" eaLnBrk="1" hangingPunct="1">
              <a:lnSpc>
                <a:spcPct val="90000"/>
              </a:lnSpc>
            </a:pPr>
            <a:r>
              <a:rPr lang="it-IT" sz="2000" dirty="0" smtClean="0">
                <a:solidFill>
                  <a:schemeClr val="bg1"/>
                </a:solidFill>
              </a:rPr>
              <a:t> alterazioni livelli di testosterone per inibizione della attività testicolare, </a:t>
            </a:r>
          </a:p>
          <a:p>
            <a:pPr lvl="1" eaLnBrk="1" hangingPunct="1">
              <a:lnSpc>
                <a:spcPct val="90000"/>
              </a:lnSpc>
            </a:pPr>
            <a:r>
              <a:rPr lang="it-IT" sz="2000" dirty="0" smtClean="0">
                <a:solidFill>
                  <a:schemeClr val="bg1"/>
                </a:solidFill>
              </a:rPr>
              <a:t>variazioni degli ormoni ipofisari e dell’attività degli enzimi antiossidanti a livello testicolare</a:t>
            </a:r>
          </a:p>
          <a:p>
            <a:pPr lvl="1" eaLnBrk="1" hangingPunct="1">
              <a:lnSpc>
                <a:spcPct val="90000"/>
              </a:lnSpc>
            </a:pPr>
            <a:r>
              <a:rPr lang="it-IT" sz="2000" dirty="0" smtClean="0">
                <a:solidFill>
                  <a:schemeClr val="bg1"/>
                </a:solidFill>
              </a:rPr>
              <a:t> effetti antiandrogeni con </a:t>
            </a:r>
            <a:r>
              <a:rPr lang="it-IT" sz="2000" dirty="0" err="1" smtClean="0">
                <a:solidFill>
                  <a:schemeClr val="bg1"/>
                </a:solidFill>
              </a:rPr>
              <a:t>demascolinizzazione</a:t>
            </a:r>
            <a:r>
              <a:rPr lang="it-IT" sz="2000" dirty="0" smtClean="0">
                <a:solidFill>
                  <a:schemeClr val="bg1"/>
                </a:solidFill>
              </a:rPr>
              <a:t>,</a:t>
            </a:r>
          </a:p>
          <a:p>
            <a:pPr lvl="1" eaLnBrk="1" hangingPunct="1">
              <a:lnSpc>
                <a:spcPct val="90000"/>
              </a:lnSpc>
            </a:pPr>
            <a:r>
              <a:rPr lang="it-IT" sz="2000" dirty="0" smtClean="0">
                <a:solidFill>
                  <a:schemeClr val="bg1"/>
                </a:solidFill>
              </a:rPr>
              <a:t>incremento dell’</a:t>
            </a:r>
            <a:r>
              <a:rPr lang="it-IT" sz="2000" dirty="0" err="1" smtClean="0">
                <a:solidFill>
                  <a:schemeClr val="bg1"/>
                </a:solidFill>
              </a:rPr>
              <a:t>abortività</a:t>
            </a:r>
            <a:r>
              <a:rPr lang="it-IT" sz="2000" dirty="0" smtClean="0">
                <a:solidFill>
                  <a:schemeClr val="bg1"/>
                </a:solidFill>
              </a:rPr>
              <a:t>  spontanea,  alterato rapporto maschi/femmine e cambiamenti nello sviluppo puberale</a:t>
            </a:r>
          </a:p>
          <a:p>
            <a:pPr lvl="1" eaLnBrk="1" hangingPunct="1">
              <a:lnSpc>
                <a:spcPct val="90000"/>
              </a:lnSpc>
            </a:pPr>
            <a:r>
              <a:rPr lang="it-IT" sz="2000" dirty="0" smtClean="0">
                <a:solidFill>
                  <a:schemeClr val="bg1"/>
                </a:solidFill>
              </a:rPr>
              <a:t>endometriosi</a:t>
            </a:r>
          </a:p>
          <a:p>
            <a:pPr lvl="1" eaLnBrk="1" hangingPunct="1">
              <a:lnSpc>
                <a:spcPct val="90000"/>
              </a:lnSpc>
            </a:pPr>
            <a:r>
              <a:rPr lang="it-IT" sz="2000" dirty="0" smtClean="0">
                <a:solidFill>
                  <a:schemeClr val="bg1"/>
                </a:solidFill>
              </a:rPr>
              <a:t>……</a:t>
            </a:r>
            <a:r>
              <a:rPr lang="it-IT" dirty="0" smtClean="0">
                <a:solidFill>
                  <a:schemeClr val="bg1"/>
                </a:solidFill>
              </a:rPr>
              <a:t> </a:t>
            </a:r>
          </a:p>
        </p:txBody>
      </p:sp>
    </p:spTree>
    <p:extLst>
      <p:ext uri="{BB962C8B-B14F-4D97-AF65-F5344CB8AC3E}">
        <p14:creationId xmlns:p14="http://schemas.microsoft.com/office/powerpoint/2010/main" val="13920581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olo 1"/>
          <p:cNvSpPr>
            <a:spLocks noGrp="1"/>
          </p:cNvSpPr>
          <p:nvPr>
            <p:ph type="title"/>
          </p:nvPr>
        </p:nvSpPr>
        <p:spPr>
          <a:xfrm>
            <a:off x="0" y="38100"/>
            <a:ext cx="9144000" cy="1595438"/>
          </a:xfrm>
        </p:spPr>
        <p:txBody>
          <a:bodyPr/>
          <a:lstStyle/>
          <a:p>
            <a:r>
              <a:rPr lang="en-US" sz="1800" b="1" i="1" u="sng" smtClean="0">
                <a:solidFill>
                  <a:srgbClr val="66FFFF"/>
                </a:solidFill>
                <a:hlinkClick r:id="rId2" tooltip="Andrology."/>
              </a:rPr>
              <a:t/>
            </a:r>
            <a:br>
              <a:rPr lang="en-US" sz="1800" b="1" i="1" u="sng" smtClean="0">
                <a:solidFill>
                  <a:srgbClr val="66FFFF"/>
                </a:solidFill>
                <a:hlinkClick r:id="rId2" tooltip="Andrology."/>
              </a:rPr>
            </a:br>
            <a:r>
              <a:rPr lang="en-US" sz="1800" b="1" i="1" u="sng" smtClean="0">
                <a:solidFill>
                  <a:srgbClr val="66FFFF"/>
                </a:solidFill>
                <a:hlinkClick r:id="rId2" tooltip="Andrology."/>
              </a:rPr>
              <a:t/>
            </a:r>
            <a:br>
              <a:rPr lang="en-US" sz="1800" b="1" i="1" u="sng" smtClean="0">
                <a:solidFill>
                  <a:srgbClr val="66FFFF"/>
                </a:solidFill>
                <a:hlinkClick r:id="rId2" tooltip="Andrology."/>
              </a:rPr>
            </a:br>
            <a:r>
              <a:rPr lang="en-US" sz="1800" b="1" i="1" u="sng" smtClean="0">
                <a:solidFill>
                  <a:srgbClr val="66FFFF"/>
                </a:solidFill>
                <a:hlinkClick r:id="rId2" tooltip="Andrology."/>
              </a:rPr>
              <a:t/>
            </a:r>
            <a:br>
              <a:rPr lang="en-US" sz="1800" b="1" i="1" u="sng" smtClean="0">
                <a:solidFill>
                  <a:srgbClr val="66FFFF"/>
                </a:solidFill>
                <a:hlinkClick r:id="rId2" tooltip="Andrology."/>
              </a:rPr>
            </a:br>
            <a:r>
              <a:rPr lang="en-US" sz="1800" b="1" i="1" u="sng" smtClean="0">
                <a:solidFill>
                  <a:srgbClr val="66FFFF"/>
                </a:solidFill>
                <a:hlinkClick r:id="rId2" tooltip="Andrology."/>
              </a:rPr>
              <a:t/>
            </a:r>
            <a:br>
              <a:rPr lang="en-US" sz="1800" b="1" i="1" u="sng" smtClean="0">
                <a:solidFill>
                  <a:srgbClr val="66FFFF"/>
                </a:solidFill>
                <a:hlinkClick r:id="rId2" tooltip="Andrology."/>
              </a:rPr>
            </a:br>
            <a:r>
              <a:rPr lang="en-US" sz="1800" b="1" i="1" u="sng" smtClean="0">
                <a:solidFill>
                  <a:srgbClr val="66FFFF"/>
                </a:solidFill>
                <a:hlinkClick r:id="rId2" tooltip="Andrology."/>
              </a:rPr>
              <a:t>Andrology.</a:t>
            </a:r>
            <a:r>
              <a:rPr lang="en-US" sz="1800" b="1" i="1" smtClean="0">
                <a:solidFill>
                  <a:srgbClr val="66FFFF"/>
                </a:solidFill>
              </a:rPr>
              <a:t> 2016 Mar 22. doi: 10.1111/andr.12178. [Epub ahead of print]</a:t>
            </a:r>
            <a:br>
              <a:rPr lang="en-US" sz="1800" b="1" i="1" smtClean="0">
                <a:solidFill>
                  <a:srgbClr val="66FFFF"/>
                </a:solidFill>
              </a:rPr>
            </a:br>
            <a:r>
              <a:rPr lang="en-US" sz="2000" b="1" smtClean="0">
                <a:solidFill>
                  <a:srgbClr val="FFFF00"/>
                </a:solidFill>
              </a:rPr>
              <a:t>Burden of disease and costs of exposure to endocrine disrupting chemicals in the European Union: an updated analysis.</a:t>
            </a:r>
            <a:br>
              <a:rPr lang="en-US" sz="2000" b="1" smtClean="0">
                <a:solidFill>
                  <a:srgbClr val="FFFF00"/>
                </a:solidFill>
              </a:rPr>
            </a:br>
            <a:r>
              <a:rPr lang="it-IT" sz="2400" b="1" smtClean="0"/>
              <a:t/>
            </a:r>
            <a:br>
              <a:rPr lang="it-IT" sz="2400" b="1" smtClean="0"/>
            </a:br>
            <a:r>
              <a:rPr lang="it-IT" smtClean="0"/>
              <a:t/>
            </a:r>
            <a:br>
              <a:rPr lang="it-IT" smtClean="0"/>
            </a:br>
            <a:endParaRPr lang="it-IT" b="1" smtClean="0"/>
          </a:p>
        </p:txBody>
      </p:sp>
      <p:sp>
        <p:nvSpPr>
          <p:cNvPr id="3" name="Segnaposto contenuto 2"/>
          <p:cNvSpPr>
            <a:spLocks noGrp="1"/>
          </p:cNvSpPr>
          <p:nvPr>
            <p:ph idx="1"/>
          </p:nvPr>
        </p:nvSpPr>
        <p:spPr>
          <a:xfrm>
            <a:off x="0" y="1196975"/>
            <a:ext cx="9144000" cy="5689600"/>
          </a:xfrm>
        </p:spPr>
        <p:txBody>
          <a:bodyPr>
            <a:normAutofit fontScale="92500" lnSpcReduction="10000"/>
          </a:bodyPr>
          <a:lstStyle/>
          <a:p>
            <a:pPr marL="0" indent="0">
              <a:buFontTx/>
              <a:buNone/>
              <a:defRPr/>
            </a:pPr>
            <a:endParaRPr lang="en-US" sz="2000" b="1" dirty="0" smtClean="0">
              <a:solidFill>
                <a:schemeClr val="bg1"/>
              </a:solidFill>
            </a:endParaRPr>
          </a:p>
          <a:p>
            <a:pPr lvl="1">
              <a:defRPr/>
            </a:pPr>
            <a:r>
              <a:rPr lang="en-US" sz="2200" b="1" i="1" dirty="0" err="1" smtClean="0">
                <a:solidFill>
                  <a:schemeClr val="bg1"/>
                </a:solidFill>
              </a:rPr>
              <a:t>Perdita</a:t>
            </a:r>
            <a:r>
              <a:rPr lang="en-US" sz="2200" b="1" i="1" dirty="0" smtClean="0">
                <a:solidFill>
                  <a:schemeClr val="bg1"/>
                </a:solidFill>
              </a:rPr>
              <a:t>  </a:t>
            </a:r>
            <a:r>
              <a:rPr lang="en-US" sz="2200" b="1" i="1" dirty="0" err="1" smtClean="0">
                <a:solidFill>
                  <a:schemeClr val="bg1"/>
                </a:solidFill>
              </a:rPr>
              <a:t>Quoziente</a:t>
            </a:r>
            <a:r>
              <a:rPr lang="en-US" sz="2200" b="1" i="1" dirty="0" smtClean="0">
                <a:solidFill>
                  <a:schemeClr val="bg1"/>
                </a:solidFill>
              </a:rPr>
              <a:t>  </a:t>
            </a:r>
            <a:r>
              <a:rPr lang="en-US" sz="2200" b="1" i="1" dirty="0" err="1">
                <a:solidFill>
                  <a:schemeClr val="bg1"/>
                </a:solidFill>
              </a:rPr>
              <a:t>Intelligenza</a:t>
            </a:r>
            <a:r>
              <a:rPr lang="en-US" sz="2200" b="1" i="1" dirty="0">
                <a:solidFill>
                  <a:schemeClr val="bg1"/>
                </a:solidFill>
              </a:rPr>
              <a:t> e  </a:t>
            </a:r>
            <a:r>
              <a:rPr lang="en-US" sz="2200" b="1" i="1" dirty="0" err="1">
                <a:solidFill>
                  <a:schemeClr val="bg1"/>
                </a:solidFill>
              </a:rPr>
              <a:t>disabilità</a:t>
            </a:r>
            <a:r>
              <a:rPr lang="en-US" sz="2200" b="1" i="1" dirty="0">
                <a:solidFill>
                  <a:schemeClr val="bg1"/>
                </a:solidFill>
              </a:rPr>
              <a:t> </a:t>
            </a:r>
            <a:r>
              <a:rPr lang="en-US" sz="2200" b="1" i="1" dirty="0" err="1">
                <a:solidFill>
                  <a:schemeClr val="bg1"/>
                </a:solidFill>
              </a:rPr>
              <a:t>intellettuale</a:t>
            </a:r>
            <a:endParaRPr lang="en-US" sz="2200" b="1" i="1" dirty="0">
              <a:solidFill>
                <a:schemeClr val="bg1"/>
              </a:solidFill>
            </a:endParaRPr>
          </a:p>
          <a:p>
            <a:pPr lvl="1">
              <a:defRPr/>
            </a:pPr>
            <a:r>
              <a:rPr lang="en-US" sz="2200" b="1" i="1" dirty="0" err="1">
                <a:solidFill>
                  <a:schemeClr val="bg1"/>
                </a:solidFill>
              </a:rPr>
              <a:t>Autismo</a:t>
            </a:r>
            <a:r>
              <a:rPr lang="en-US" sz="2200" b="1" i="1" dirty="0">
                <a:solidFill>
                  <a:schemeClr val="bg1"/>
                </a:solidFill>
              </a:rPr>
              <a:t> e deficit </a:t>
            </a:r>
            <a:r>
              <a:rPr lang="en-US" sz="2200" b="1" i="1" dirty="0" err="1">
                <a:solidFill>
                  <a:schemeClr val="bg1"/>
                </a:solidFill>
              </a:rPr>
              <a:t>attenzone</a:t>
            </a:r>
            <a:r>
              <a:rPr lang="en-US" sz="2200" b="1" i="1" dirty="0">
                <a:solidFill>
                  <a:schemeClr val="bg1"/>
                </a:solidFill>
              </a:rPr>
              <a:t> </a:t>
            </a:r>
            <a:r>
              <a:rPr lang="en-US" sz="2200" b="1" i="1" dirty="0" err="1">
                <a:solidFill>
                  <a:schemeClr val="bg1"/>
                </a:solidFill>
              </a:rPr>
              <a:t>ed</a:t>
            </a:r>
            <a:r>
              <a:rPr lang="en-US" sz="2200" b="1" i="1" dirty="0">
                <a:solidFill>
                  <a:schemeClr val="bg1"/>
                </a:solidFill>
              </a:rPr>
              <a:t> </a:t>
            </a:r>
            <a:r>
              <a:rPr lang="en-US" sz="2200" b="1" i="1" dirty="0" err="1">
                <a:solidFill>
                  <a:schemeClr val="bg1"/>
                </a:solidFill>
              </a:rPr>
              <a:t>iperattività</a:t>
            </a:r>
            <a:endParaRPr lang="en-US" sz="2200" b="1" i="1" dirty="0">
              <a:solidFill>
                <a:schemeClr val="bg1"/>
              </a:solidFill>
            </a:endParaRPr>
          </a:p>
          <a:p>
            <a:pPr lvl="1">
              <a:defRPr/>
            </a:pPr>
            <a:r>
              <a:rPr lang="en-US" sz="2200" b="1" i="1" dirty="0" err="1">
                <a:solidFill>
                  <a:schemeClr val="bg1"/>
                </a:solidFill>
              </a:rPr>
              <a:t>Endometriosi</a:t>
            </a:r>
            <a:r>
              <a:rPr lang="en-US" sz="2200" b="1" i="1" dirty="0">
                <a:solidFill>
                  <a:schemeClr val="bg1"/>
                </a:solidFill>
              </a:rPr>
              <a:t>, </a:t>
            </a:r>
            <a:r>
              <a:rPr lang="en-US" sz="2200" b="1" i="1" dirty="0" err="1">
                <a:solidFill>
                  <a:schemeClr val="bg1"/>
                </a:solidFill>
              </a:rPr>
              <a:t>fibromi</a:t>
            </a:r>
            <a:endParaRPr lang="en-US" sz="2200" b="1" i="1" dirty="0">
              <a:solidFill>
                <a:schemeClr val="bg1"/>
              </a:solidFill>
            </a:endParaRPr>
          </a:p>
          <a:p>
            <a:pPr lvl="1">
              <a:defRPr/>
            </a:pPr>
            <a:r>
              <a:rPr lang="en-US" sz="2200" b="1" i="1" dirty="0" err="1">
                <a:solidFill>
                  <a:schemeClr val="bg1"/>
                </a:solidFill>
              </a:rPr>
              <a:t>Obesità</a:t>
            </a:r>
            <a:r>
              <a:rPr lang="en-US" sz="2200" b="1" i="1" dirty="0">
                <a:solidFill>
                  <a:schemeClr val="bg1"/>
                </a:solidFill>
              </a:rPr>
              <a:t> </a:t>
            </a:r>
            <a:r>
              <a:rPr lang="en-US" sz="2200" b="1" i="1" dirty="0" err="1">
                <a:solidFill>
                  <a:schemeClr val="bg1"/>
                </a:solidFill>
              </a:rPr>
              <a:t>dell’adulto</a:t>
            </a:r>
            <a:r>
              <a:rPr lang="en-US" sz="2200" b="1" i="1" dirty="0">
                <a:solidFill>
                  <a:schemeClr val="bg1"/>
                </a:solidFill>
              </a:rPr>
              <a:t> e del bambino</a:t>
            </a:r>
          </a:p>
          <a:p>
            <a:pPr lvl="1">
              <a:defRPr/>
            </a:pPr>
            <a:r>
              <a:rPr lang="en-US" sz="2200" b="1" i="1" dirty="0" err="1">
                <a:solidFill>
                  <a:schemeClr val="bg1"/>
                </a:solidFill>
              </a:rPr>
              <a:t>Diabete</a:t>
            </a:r>
            <a:r>
              <a:rPr lang="en-US" sz="2200" b="1" i="1" dirty="0">
                <a:solidFill>
                  <a:schemeClr val="bg1"/>
                </a:solidFill>
              </a:rPr>
              <a:t> </a:t>
            </a:r>
            <a:r>
              <a:rPr lang="en-US" sz="2200" b="1" i="1" dirty="0" err="1">
                <a:solidFill>
                  <a:schemeClr val="bg1"/>
                </a:solidFill>
              </a:rPr>
              <a:t>dell’adulto</a:t>
            </a:r>
            <a:endParaRPr lang="en-US" sz="2200" b="1" i="1" dirty="0">
              <a:solidFill>
                <a:schemeClr val="bg1"/>
              </a:solidFill>
            </a:endParaRPr>
          </a:p>
          <a:p>
            <a:pPr lvl="1">
              <a:defRPr/>
            </a:pPr>
            <a:r>
              <a:rPr lang="en-US" sz="2200" b="1" i="1" dirty="0" err="1" smtClean="0">
                <a:solidFill>
                  <a:schemeClr val="bg1"/>
                </a:solidFill>
              </a:rPr>
              <a:t>Criptorchidismo</a:t>
            </a:r>
            <a:endParaRPr lang="en-US" sz="2200" b="1" i="1" dirty="0">
              <a:solidFill>
                <a:schemeClr val="bg1"/>
              </a:solidFill>
            </a:endParaRPr>
          </a:p>
          <a:p>
            <a:pPr lvl="1">
              <a:defRPr/>
            </a:pPr>
            <a:r>
              <a:rPr lang="en-US" sz="2200" b="1" i="1" dirty="0" err="1">
                <a:solidFill>
                  <a:schemeClr val="bg1"/>
                </a:solidFill>
              </a:rPr>
              <a:t>Infertiità</a:t>
            </a:r>
            <a:r>
              <a:rPr lang="en-US" sz="2200" b="1" i="1" dirty="0">
                <a:solidFill>
                  <a:schemeClr val="bg1"/>
                </a:solidFill>
              </a:rPr>
              <a:t> </a:t>
            </a:r>
            <a:r>
              <a:rPr lang="en-US" sz="2200" b="1" i="1" dirty="0" err="1">
                <a:solidFill>
                  <a:schemeClr val="bg1"/>
                </a:solidFill>
              </a:rPr>
              <a:t>maschile</a:t>
            </a:r>
            <a:endParaRPr lang="en-US" sz="2200" b="1" i="1" dirty="0">
              <a:solidFill>
                <a:schemeClr val="bg1"/>
              </a:solidFill>
            </a:endParaRPr>
          </a:p>
          <a:p>
            <a:pPr lvl="1">
              <a:defRPr/>
            </a:pPr>
            <a:r>
              <a:rPr lang="en-US" sz="2200" b="1" i="1" dirty="0" err="1">
                <a:solidFill>
                  <a:schemeClr val="bg1"/>
                </a:solidFill>
              </a:rPr>
              <a:t>Mortalità</a:t>
            </a:r>
            <a:r>
              <a:rPr lang="en-US" sz="2200" b="1" i="1" dirty="0">
                <a:solidFill>
                  <a:schemeClr val="bg1"/>
                </a:solidFill>
              </a:rPr>
              <a:t> </a:t>
            </a:r>
            <a:r>
              <a:rPr lang="en-US" sz="2200" b="1" i="1" dirty="0" err="1">
                <a:solidFill>
                  <a:schemeClr val="bg1"/>
                </a:solidFill>
              </a:rPr>
              <a:t>associata</a:t>
            </a:r>
            <a:r>
              <a:rPr lang="en-US" sz="2200" b="1" i="1" dirty="0">
                <a:solidFill>
                  <a:schemeClr val="bg1"/>
                </a:solidFill>
              </a:rPr>
              <a:t> a </a:t>
            </a:r>
            <a:r>
              <a:rPr lang="en-US" sz="2200" b="1" i="1" dirty="0" err="1">
                <a:solidFill>
                  <a:schemeClr val="bg1"/>
                </a:solidFill>
              </a:rPr>
              <a:t>ridotti</a:t>
            </a:r>
            <a:r>
              <a:rPr lang="en-US" sz="2200" b="1" i="1" dirty="0">
                <a:solidFill>
                  <a:schemeClr val="bg1"/>
                </a:solidFill>
              </a:rPr>
              <a:t> </a:t>
            </a:r>
            <a:r>
              <a:rPr lang="en-US" sz="2200" b="1" i="1" dirty="0" err="1">
                <a:solidFill>
                  <a:schemeClr val="bg1"/>
                </a:solidFill>
              </a:rPr>
              <a:t>livelli</a:t>
            </a:r>
            <a:r>
              <a:rPr lang="en-US" sz="2200" b="1" i="1" dirty="0">
                <a:solidFill>
                  <a:schemeClr val="bg1"/>
                </a:solidFill>
              </a:rPr>
              <a:t> di testosterone </a:t>
            </a:r>
            <a:endParaRPr lang="en-US" sz="2200" b="1" i="1" dirty="0" smtClean="0">
              <a:solidFill>
                <a:schemeClr val="bg1"/>
              </a:solidFill>
            </a:endParaRPr>
          </a:p>
          <a:p>
            <a:pPr algn="ctr">
              <a:defRPr/>
            </a:pPr>
            <a:endParaRPr lang="en-US" sz="2000" b="1" i="1" dirty="0" smtClean="0">
              <a:solidFill>
                <a:schemeClr val="bg1"/>
              </a:solidFill>
            </a:endParaRPr>
          </a:p>
          <a:p>
            <a:pPr marL="0" indent="0" algn="ctr">
              <a:buFontTx/>
              <a:buNone/>
              <a:defRPr/>
            </a:pPr>
            <a:r>
              <a:rPr lang="en-US" sz="3000" b="1" i="1" dirty="0">
                <a:solidFill>
                  <a:srgbClr val="00FF00"/>
                </a:solidFill>
              </a:rPr>
              <a:t>COMPORTA UN COSTO ANNUALE IN EUROPA </a:t>
            </a:r>
            <a:r>
              <a:rPr lang="en-US" sz="3000" b="1" i="1" dirty="0" smtClean="0">
                <a:solidFill>
                  <a:srgbClr val="00FF00"/>
                </a:solidFill>
              </a:rPr>
              <a:t> DI </a:t>
            </a:r>
            <a:r>
              <a:rPr lang="en-US" sz="3000" b="1" i="1" dirty="0">
                <a:solidFill>
                  <a:srgbClr val="00FF00"/>
                </a:solidFill>
              </a:rPr>
              <a:t>163 MILIARDI DI EURO; </a:t>
            </a:r>
            <a:r>
              <a:rPr lang="en-US" sz="3000" b="1" i="1" dirty="0" smtClean="0">
                <a:solidFill>
                  <a:srgbClr val="00FF00"/>
                </a:solidFill>
              </a:rPr>
              <a:t>( </a:t>
            </a:r>
            <a:r>
              <a:rPr lang="en-US" sz="3000" b="1" i="1" dirty="0">
                <a:solidFill>
                  <a:srgbClr val="00FF00"/>
                </a:solidFill>
              </a:rPr>
              <a:t>1,28% PIL)</a:t>
            </a:r>
          </a:p>
          <a:p>
            <a:pPr marL="0" indent="0">
              <a:buFontTx/>
              <a:buNone/>
              <a:defRPr/>
            </a:pPr>
            <a:endParaRPr lang="en-US" sz="2000" i="1" dirty="0" smtClean="0">
              <a:solidFill>
                <a:schemeClr val="bg1"/>
              </a:solidFill>
            </a:endParaRPr>
          </a:p>
          <a:p>
            <a:pPr marL="0" indent="0">
              <a:buFontTx/>
              <a:buNone/>
              <a:defRPr/>
            </a:pPr>
            <a:r>
              <a:rPr lang="en-US" sz="2400" i="1" dirty="0" smtClean="0">
                <a:solidFill>
                  <a:srgbClr val="66FFFF"/>
                </a:solidFill>
              </a:rPr>
              <a:t>“We </a:t>
            </a:r>
            <a:r>
              <a:rPr lang="en-US" sz="2400" i="1" dirty="0">
                <a:solidFill>
                  <a:srgbClr val="66FFFF"/>
                </a:solidFill>
              </a:rPr>
              <a:t>conclude that endocrine disrupting chemical exposures in the EU are likely to contribute substantially to disease and dysfunction across the life course with costs in the hundreds of billions of Euros per year</a:t>
            </a:r>
            <a:r>
              <a:rPr lang="en-US" sz="2400" i="1" dirty="0" smtClean="0">
                <a:solidFill>
                  <a:srgbClr val="66FFFF"/>
                </a:solidFill>
              </a:rPr>
              <a:t>.” </a:t>
            </a:r>
          </a:p>
          <a:p>
            <a:pPr>
              <a:defRPr/>
            </a:pPr>
            <a:endParaRPr lang="it-IT" sz="2600" dirty="0">
              <a:solidFill>
                <a:schemeClr val="bg1"/>
              </a:solidFill>
            </a:endParaRPr>
          </a:p>
        </p:txBody>
      </p:sp>
    </p:spTree>
    <p:extLst>
      <p:ext uri="{BB962C8B-B14F-4D97-AF65-F5344CB8AC3E}">
        <p14:creationId xmlns:p14="http://schemas.microsoft.com/office/powerpoint/2010/main" val="15675247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8850" name="Picture 2"/>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043608" y="0"/>
            <a:ext cx="5842000" cy="7010400"/>
          </a:xfrm>
          <a:noFill/>
          <a:ln/>
        </p:spPr>
      </p:pic>
      <p:sp>
        <p:nvSpPr>
          <p:cNvPr id="1358851" name="AutoShape 3"/>
          <p:cNvSpPr>
            <a:spLocks noChangeArrowheads="1"/>
          </p:cNvSpPr>
          <p:nvPr/>
        </p:nvSpPr>
        <p:spPr bwMode="auto">
          <a:xfrm>
            <a:off x="0" y="4005263"/>
            <a:ext cx="1458913" cy="2590800"/>
          </a:xfrm>
          <a:prstGeom prst="rightArrow">
            <a:avLst>
              <a:gd name="adj1" fmla="val 50000"/>
              <a:gd name="adj2" fmla="val 25000"/>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 name="Titolo 1"/>
          <p:cNvSpPr>
            <a:spLocks noGrp="1"/>
          </p:cNvSpPr>
          <p:nvPr>
            <p:ph type="title"/>
          </p:nvPr>
        </p:nvSpPr>
        <p:spPr>
          <a:xfrm>
            <a:off x="6958982" y="260648"/>
            <a:ext cx="2170584" cy="11430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it-IT" sz="2400" b="1" dirty="0" smtClean="0">
                <a:solidFill>
                  <a:srgbClr val="FFFF00"/>
                </a:solidFill>
              </a:rPr>
              <a:t>PESTICIDI</a:t>
            </a:r>
            <a:br>
              <a:rPr lang="it-IT" sz="2400" b="1" dirty="0" smtClean="0">
                <a:solidFill>
                  <a:srgbClr val="FFFF00"/>
                </a:solidFill>
              </a:rPr>
            </a:br>
            <a:r>
              <a:rPr lang="it-IT" sz="2400" b="1" dirty="0" smtClean="0">
                <a:solidFill>
                  <a:srgbClr val="FFFF00"/>
                </a:solidFill>
              </a:rPr>
              <a:t> </a:t>
            </a:r>
            <a:r>
              <a:rPr lang="it-IT" sz="2400" b="1" dirty="0">
                <a:solidFill>
                  <a:srgbClr val="FFFF00"/>
                </a:solidFill>
              </a:rPr>
              <a:t>E </a:t>
            </a:r>
            <a:r>
              <a:rPr lang="it-IT" sz="2400" b="1" dirty="0" smtClean="0">
                <a:solidFill>
                  <a:srgbClr val="FFFF00"/>
                </a:solidFill>
              </a:rPr>
              <a:t/>
            </a:r>
            <a:br>
              <a:rPr lang="it-IT" sz="2400" b="1" dirty="0" smtClean="0">
                <a:solidFill>
                  <a:srgbClr val="FFFF00"/>
                </a:solidFill>
              </a:rPr>
            </a:br>
            <a:r>
              <a:rPr lang="it-IT" sz="2400" b="1" dirty="0" smtClean="0">
                <a:solidFill>
                  <a:srgbClr val="FFFF00"/>
                </a:solidFill>
              </a:rPr>
              <a:t>CANCRO</a:t>
            </a:r>
            <a:endParaRPr lang="it-IT" sz="2400" b="1" dirty="0">
              <a:solidFill>
                <a:srgbClr val="FFFF00"/>
              </a:solidFill>
            </a:endParaRPr>
          </a:p>
        </p:txBody>
      </p:sp>
    </p:spTree>
    <p:extLst>
      <p:ext uri="{BB962C8B-B14F-4D97-AF65-F5344CB8AC3E}">
        <p14:creationId xmlns:p14="http://schemas.microsoft.com/office/powerpoint/2010/main" val="4312918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Risultati immagini per pesticidi e bambin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41" y="65847"/>
            <a:ext cx="9324528" cy="666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4" descr="http://www.informasalus.it/data/foto/b/bambini-e-pesticidi-quali-pericoli_33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02146">
            <a:off x="376850" y="781833"/>
            <a:ext cx="1906588"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Users\Patrizia\Desktop\Bambino-sui-libr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10723">
            <a:off x="365762" y="4192714"/>
            <a:ext cx="3260806" cy="216321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Patrizia\Desktop\uomo-che-tiene-mano-al-bimb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141470">
            <a:off x="4874571" y="4509799"/>
            <a:ext cx="2903513" cy="20953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Patrizia\Desktop\medullobalstom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876168">
            <a:off x="2730649" y="2681645"/>
            <a:ext cx="3357794" cy="226681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Patrizia\Desktop\2013-000-116375-.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844552">
            <a:off x="4048213" y="4382766"/>
            <a:ext cx="722665" cy="2463631"/>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p:cNvSpPr/>
          <p:nvPr/>
        </p:nvSpPr>
        <p:spPr>
          <a:xfrm>
            <a:off x="1475656" y="71475"/>
            <a:ext cx="7272808" cy="1200329"/>
          </a:xfrm>
          <a:prstGeom prst="rect">
            <a:avLst/>
          </a:prstGeom>
          <a:solidFill>
            <a:srgbClr val="FFFFCC"/>
          </a:solidFill>
        </p:spPr>
        <p:txBody>
          <a:bodyPr wrap="square">
            <a:spAutoFit/>
          </a:bodyPr>
          <a:lstStyle/>
          <a:p>
            <a:pPr eaLnBrk="1" hangingPunct="1"/>
            <a:r>
              <a:rPr lang="it-IT" sz="3200" dirty="0" err="1"/>
              <a:t>pesticides</a:t>
            </a:r>
            <a:r>
              <a:rPr lang="it-IT" sz="3200" dirty="0"/>
              <a:t> </a:t>
            </a:r>
            <a:r>
              <a:rPr lang="it-IT" sz="3200" dirty="0" err="1" smtClean="0"/>
              <a:t>children</a:t>
            </a:r>
            <a:r>
              <a:rPr lang="it-IT" sz="3200" dirty="0" smtClean="0"/>
              <a:t>: </a:t>
            </a:r>
            <a:r>
              <a:rPr lang="it-IT" sz="3200" dirty="0" err="1" smtClean="0"/>
              <a:t>results</a:t>
            </a:r>
            <a:r>
              <a:rPr lang="it-IT" sz="3200" dirty="0" smtClean="0"/>
              <a:t> </a:t>
            </a:r>
            <a:r>
              <a:rPr lang="it-IT" sz="3200" u="sng" dirty="0" smtClean="0"/>
              <a:t>6.472 </a:t>
            </a:r>
            <a:r>
              <a:rPr lang="it-IT" sz="2400" dirty="0" smtClean="0"/>
              <a:t>1/12/2017</a:t>
            </a:r>
            <a:endParaRPr lang="it-IT" sz="2400" dirty="0" smtClean="0"/>
          </a:p>
          <a:p>
            <a:pPr eaLnBrk="1" hangingPunct="1"/>
            <a:r>
              <a:rPr lang="it-IT" sz="1600" i="1" dirty="0" smtClean="0"/>
              <a:t>http</a:t>
            </a:r>
            <a:r>
              <a:rPr lang="it-IT" sz="1600" i="1" dirty="0"/>
              <a:t>://www.ncbi.nlm.nih.gov/pubmed/?term=pesticides+children+health</a:t>
            </a:r>
            <a:r>
              <a:rPr lang="it-IT" sz="1600" dirty="0"/>
              <a:t> </a:t>
            </a:r>
          </a:p>
        </p:txBody>
      </p:sp>
    </p:spTree>
    <p:extLst>
      <p:ext uri="{BB962C8B-B14F-4D97-AF65-F5344CB8AC3E}">
        <p14:creationId xmlns:p14="http://schemas.microsoft.com/office/powerpoint/2010/main" val="6199649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olo 1"/>
          <p:cNvSpPr>
            <a:spLocks noGrp="1"/>
          </p:cNvSpPr>
          <p:nvPr>
            <p:ph type="title" idx="4294967295"/>
          </p:nvPr>
        </p:nvSpPr>
        <p:spPr>
          <a:xfrm>
            <a:off x="457200" y="0"/>
            <a:ext cx="8229600" cy="1143000"/>
          </a:xfrm>
        </p:spPr>
        <p:txBody>
          <a:bodyPr/>
          <a:lstStyle/>
          <a:p>
            <a:endParaRPr lang="it-IT" smtClean="0"/>
          </a:p>
        </p:txBody>
      </p:sp>
      <p:pic>
        <p:nvPicPr>
          <p:cNvPr id="1003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6" name="Picture 1026" descr="E:\Untitled-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1620" y="3526124"/>
            <a:ext cx="2274888"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39597">
            <a:off x="6590044" y="1670066"/>
            <a:ext cx="2324100"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Users\Patrizia\Desktop\immagini\infografica analis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205557">
            <a:off x="442720" y="1651270"/>
            <a:ext cx="2069883" cy="26695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2377" y="101914"/>
            <a:ext cx="5513458" cy="636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a:off x="636698" y="741025"/>
            <a:ext cx="7344816" cy="707886"/>
          </a:xfrm>
          <a:prstGeom prst="rect">
            <a:avLst/>
          </a:prstGeom>
        </p:spPr>
        <p:txBody>
          <a:bodyPr wrap="square">
            <a:spAutoFit/>
          </a:bodyPr>
          <a:lstStyle/>
          <a:p>
            <a:r>
              <a:rPr lang="it-IT" sz="2000" i="1" u="sng" dirty="0" smtClean="0">
                <a:solidFill>
                  <a:srgbClr val="00FFFF"/>
                </a:solidFill>
                <a:cs typeface="Arial" pitchFamily="34" charset="0"/>
              </a:rPr>
              <a:t>«più </a:t>
            </a:r>
            <a:r>
              <a:rPr lang="it-IT" sz="2000" i="1" u="sng" dirty="0">
                <a:solidFill>
                  <a:srgbClr val="00FFFF"/>
                </a:solidFill>
                <a:cs typeface="Arial" pitchFamily="34" charset="0"/>
              </a:rPr>
              <a:t>di 300 sostanze chimiche di origine industriale si ritrovano nel sangue del cordone ombelicale»</a:t>
            </a:r>
          </a:p>
        </p:txBody>
      </p:sp>
      <p:sp>
        <p:nvSpPr>
          <p:cNvPr id="11" name="AutoShape 8"/>
          <p:cNvSpPr>
            <a:spLocks noChangeArrowheads="1"/>
          </p:cNvSpPr>
          <p:nvPr/>
        </p:nvSpPr>
        <p:spPr bwMode="auto">
          <a:xfrm rot="16984166">
            <a:off x="2524553" y="2226024"/>
            <a:ext cx="2114501" cy="577850"/>
          </a:xfrm>
          <a:prstGeom prst="leftArrow">
            <a:avLst>
              <a:gd name="adj1" fmla="val 50000"/>
              <a:gd name="adj2" fmla="val 65453"/>
            </a:avLst>
          </a:prstGeom>
          <a:solidFill>
            <a:srgbClr val="FF3300"/>
          </a:solidFill>
          <a:ln w="9525">
            <a:solidFill>
              <a:schemeClr val="tx1"/>
            </a:solidFill>
            <a:miter lim="800000"/>
            <a:headEnd/>
            <a:tailEnd/>
          </a:ln>
        </p:spPr>
        <p:txBody>
          <a:bodyPr rot="10800000" wrap="none" anchor="ctr"/>
          <a:lstStyle/>
          <a:p>
            <a:endParaRPr lang="it-IT"/>
          </a:p>
        </p:txBody>
      </p:sp>
    </p:spTree>
    <p:extLst>
      <p:ext uri="{BB962C8B-B14F-4D97-AF65-F5344CB8AC3E}">
        <p14:creationId xmlns:p14="http://schemas.microsoft.com/office/powerpoint/2010/main" val="21751948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olo 1"/>
          <p:cNvSpPr>
            <a:spLocks noGrp="1"/>
          </p:cNvSpPr>
          <p:nvPr>
            <p:ph type="title"/>
          </p:nvPr>
        </p:nvSpPr>
        <p:spPr>
          <a:xfrm>
            <a:off x="-180528" y="-99392"/>
            <a:ext cx="9144000" cy="1143000"/>
          </a:xfrm>
        </p:spPr>
        <p:txBody>
          <a:bodyPr/>
          <a:lstStyle/>
          <a:p>
            <a:pPr eaLnBrk="1" hangingPunct="1"/>
            <a:r>
              <a:rPr lang="it-IT" sz="2400" b="1" dirty="0" smtClean="0">
                <a:solidFill>
                  <a:srgbClr val="FFFF00"/>
                </a:solidFill>
              </a:rPr>
              <a:t>PROTEGGI IL TUO BAMBINIO ANCOR PRIMA CHE NASCA!</a:t>
            </a:r>
            <a:br>
              <a:rPr lang="it-IT" sz="2400" b="1" dirty="0" smtClean="0">
                <a:solidFill>
                  <a:srgbClr val="FFFF00"/>
                </a:solidFill>
              </a:rPr>
            </a:br>
            <a:r>
              <a:rPr lang="it-IT" sz="2400" b="1" dirty="0" smtClean="0">
                <a:solidFill>
                  <a:srgbClr val="FFFF00"/>
                </a:solidFill>
              </a:rPr>
              <a:t>www.isde.it</a:t>
            </a:r>
          </a:p>
        </p:txBody>
      </p:sp>
      <p:pic>
        <p:nvPicPr>
          <p:cNvPr id="133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5051" y="1395949"/>
            <a:ext cx="5257800" cy="482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4289094"/>
            <a:ext cx="2337980" cy="2406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10" descr="Isde_Color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0949" y="1385392"/>
            <a:ext cx="1409700" cy="151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215410"/>
            <a:ext cx="3284018" cy="288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magin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32294" y="548680"/>
            <a:ext cx="2142644" cy="83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03731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23850" y="0"/>
            <a:ext cx="3960813" cy="2346325"/>
          </a:xfrm>
        </p:spPr>
      </p:pic>
      <p:pic>
        <p:nvPicPr>
          <p:cNvPr id="552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7138" y="271463"/>
            <a:ext cx="4071937" cy="633888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300" name="Rectangle 4"/>
          <p:cNvSpPr>
            <a:spLocks noChangeArrowheads="1"/>
          </p:cNvSpPr>
          <p:nvPr/>
        </p:nvSpPr>
        <p:spPr bwMode="auto">
          <a:xfrm>
            <a:off x="0" y="2205038"/>
            <a:ext cx="5092700"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it-IT" dirty="0">
              <a:solidFill>
                <a:schemeClr val="bg1"/>
              </a:solidFill>
            </a:endParaRPr>
          </a:p>
          <a:p>
            <a:pPr lvl="1"/>
            <a:endParaRPr lang="it-IT" dirty="0">
              <a:solidFill>
                <a:schemeClr val="bg1"/>
              </a:solidFill>
            </a:endParaRPr>
          </a:p>
          <a:p>
            <a:r>
              <a:rPr lang="it-IT" dirty="0">
                <a:solidFill>
                  <a:schemeClr val="bg1"/>
                </a:solidFill>
              </a:rPr>
              <a:t>Per esposizione sub-acute e </a:t>
            </a:r>
            <a:r>
              <a:rPr lang="it-IT" dirty="0" smtClean="0">
                <a:solidFill>
                  <a:schemeClr val="bg1"/>
                </a:solidFill>
              </a:rPr>
              <a:t>cronica : </a:t>
            </a:r>
            <a:endParaRPr lang="it-IT" dirty="0">
              <a:solidFill>
                <a:schemeClr val="bg1"/>
              </a:solidFill>
            </a:endParaRPr>
          </a:p>
          <a:p>
            <a:endParaRPr lang="it-IT" dirty="0">
              <a:solidFill>
                <a:schemeClr val="bg1"/>
              </a:solidFill>
            </a:endParaRPr>
          </a:p>
          <a:p>
            <a:pPr>
              <a:buFontTx/>
              <a:buChar char="•"/>
            </a:pPr>
            <a:r>
              <a:rPr lang="it-IT" dirty="0">
                <a:solidFill>
                  <a:schemeClr val="bg1"/>
                </a:solidFill>
              </a:rPr>
              <a:t> </a:t>
            </a:r>
            <a:r>
              <a:rPr lang="it-IT" dirty="0">
                <a:solidFill>
                  <a:srgbClr val="66FFFF"/>
                </a:solidFill>
              </a:rPr>
              <a:t>tumori</a:t>
            </a:r>
            <a:r>
              <a:rPr lang="it-IT" dirty="0">
                <a:solidFill>
                  <a:schemeClr val="bg1"/>
                </a:solidFill>
              </a:rPr>
              <a:t> ( specie leucemie e tumori cerebrali)</a:t>
            </a:r>
          </a:p>
          <a:p>
            <a:r>
              <a:rPr lang="it-IT" dirty="0">
                <a:solidFill>
                  <a:schemeClr val="bg1"/>
                </a:solidFill>
              </a:rPr>
              <a:t>   per esposizione (specie prenatale) a </a:t>
            </a:r>
          </a:p>
          <a:p>
            <a:r>
              <a:rPr lang="it-IT" dirty="0">
                <a:solidFill>
                  <a:schemeClr val="bg1"/>
                </a:solidFill>
              </a:rPr>
              <a:t>   insetticidi </a:t>
            </a:r>
          </a:p>
          <a:p>
            <a:endParaRPr lang="it-IT" dirty="0">
              <a:solidFill>
                <a:schemeClr val="bg1"/>
              </a:solidFill>
            </a:endParaRPr>
          </a:p>
          <a:p>
            <a:pPr>
              <a:buFontTx/>
              <a:buChar char="•"/>
            </a:pPr>
            <a:r>
              <a:rPr lang="it-IT" dirty="0">
                <a:solidFill>
                  <a:schemeClr val="bg1"/>
                </a:solidFill>
              </a:rPr>
              <a:t>  </a:t>
            </a:r>
            <a:r>
              <a:rPr lang="it-IT" dirty="0">
                <a:solidFill>
                  <a:srgbClr val="66FFFF"/>
                </a:solidFill>
              </a:rPr>
              <a:t>esiti su sviluppo neurologico,</a:t>
            </a:r>
          </a:p>
          <a:p>
            <a:r>
              <a:rPr lang="it-IT" dirty="0">
                <a:solidFill>
                  <a:schemeClr val="bg1"/>
                </a:solidFill>
              </a:rPr>
              <a:t>    </a:t>
            </a:r>
            <a:r>
              <a:rPr lang="it-IT" dirty="0">
                <a:solidFill>
                  <a:srgbClr val="66FFFF"/>
                </a:solidFill>
              </a:rPr>
              <a:t>comportamentale e cognitivo</a:t>
            </a:r>
            <a:r>
              <a:rPr lang="it-IT" dirty="0">
                <a:solidFill>
                  <a:schemeClr val="bg1"/>
                </a:solidFill>
              </a:rPr>
              <a:t> per </a:t>
            </a:r>
          </a:p>
          <a:p>
            <a:r>
              <a:rPr lang="it-IT" dirty="0">
                <a:solidFill>
                  <a:schemeClr val="bg1"/>
                </a:solidFill>
              </a:rPr>
              <a:t>  esposizione ad </a:t>
            </a:r>
            <a:r>
              <a:rPr lang="it-IT" dirty="0" err="1">
                <a:solidFill>
                  <a:schemeClr val="bg1"/>
                </a:solidFill>
              </a:rPr>
              <a:t>organofosfati</a:t>
            </a:r>
            <a:r>
              <a:rPr lang="it-IT" dirty="0">
                <a:solidFill>
                  <a:schemeClr val="bg1"/>
                </a:solidFill>
              </a:rPr>
              <a:t> ed </a:t>
            </a:r>
          </a:p>
          <a:p>
            <a:r>
              <a:rPr lang="it-IT" dirty="0">
                <a:solidFill>
                  <a:schemeClr val="bg1"/>
                </a:solidFill>
              </a:rPr>
              <a:t>   </a:t>
            </a:r>
            <a:r>
              <a:rPr lang="it-IT" dirty="0" err="1">
                <a:solidFill>
                  <a:schemeClr val="bg1"/>
                </a:solidFill>
              </a:rPr>
              <a:t>organoclorinati</a:t>
            </a:r>
            <a:endParaRPr lang="it-IT" dirty="0">
              <a:solidFill>
                <a:schemeClr val="bg1"/>
              </a:solidFill>
            </a:endParaRPr>
          </a:p>
          <a:p>
            <a:endParaRPr lang="it-IT" dirty="0">
              <a:solidFill>
                <a:schemeClr val="bg1"/>
              </a:solidFill>
            </a:endParaRPr>
          </a:p>
          <a:p>
            <a:pPr>
              <a:buFontTx/>
              <a:buChar char="•"/>
            </a:pPr>
            <a:r>
              <a:rPr lang="it-IT" dirty="0">
                <a:solidFill>
                  <a:schemeClr val="bg1"/>
                </a:solidFill>
              </a:rPr>
              <a:t> </a:t>
            </a:r>
            <a:r>
              <a:rPr lang="it-IT" dirty="0">
                <a:solidFill>
                  <a:srgbClr val="66FFFF"/>
                </a:solidFill>
              </a:rPr>
              <a:t>malformazioni, basso peso alla nascita, </a:t>
            </a:r>
          </a:p>
          <a:p>
            <a:r>
              <a:rPr lang="it-IT" dirty="0">
                <a:solidFill>
                  <a:srgbClr val="66FFFF"/>
                </a:solidFill>
              </a:rPr>
              <a:t>  morte fetale</a:t>
            </a:r>
          </a:p>
          <a:p>
            <a:pPr>
              <a:buFontTx/>
              <a:buChar char="•"/>
            </a:pPr>
            <a:endParaRPr lang="it-IT" dirty="0">
              <a:solidFill>
                <a:schemeClr val="bg1"/>
              </a:solidFill>
            </a:endParaRPr>
          </a:p>
        </p:txBody>
      </p:sp>
      <p:sp>
        <p:nvSpPr>
          <p:cNvPr id="55301" name="Line 5"/>
          <p:cNvSpPr>
            <a:spLocks noChangeShapeType="1"/>
          </p:cNvSpPr>
          <p:nvPr/>
        </p:nvSpPr>
        <p:spPr bwMode="auto">
          <a:xfrm>
            <a:off x="6443663" y="3644900"/>
            <a:ext cx="2232025"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5302" name="Line 6"/>
          <p:cNvSpPr>
            <a:spLocks noChangeShapeType="1"/>
          </p:cNvSpPr>
          <p:nvPr/>
        </p:nvSpPr>
        <p:spPr bwMode="auto">
          <a:xfrm>
            <a:off x="4859338" y="4005263"/>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5303" name="Line 7"/>
          <p:cNvSpPr>
            <a:spLocks noChangeShapeType="1"/>
          </p:cNvSpPr>
          <p:nvPr/>
        </p:nvSpPr>
        <p:spPr bwMode="auto">
          <a:xfrm>
            <a:off x="5037138" y="3789363"/>
            <a:ext cx="3567112"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5304" name="Line 8"/>
          <p:cNvSpPr>
            <a:spLocks noChangeShapeType="1"/>
          </p:cNvSpPr>
          <p:nvPr/>
        </p:nvSpPr>
        <p:spPr bwMode="auto">
          <a:xfrm>
            <a:off x="5057775" y="3997325"/>
            <a:ext cx="3960813"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5305" name="Line 9"/>
          <p:cNvSpPr>
            <a:spLocks noChangeShapeType="1"/>
          </p:cNvSpPr>
          <p:nvPr/>
        </p:nvSpPr>
        <p:spPr bwMode="auto">
          <a:xfrm>
            <a:off x="5037138" y="4149725"/>
            <a:ext cx="3744912"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5306" name="Line 10"/>
          <p:cNvSpPr>
            <a:spLocks noChangeShapeType="1"/>
          </p:cNvSpPr>
          <p:nvPr/>
        </p:nvSpPr>
        <p:spPr bwMode="auto">
          <a:xfrm>
            <a:off x="5003800" y="4365625"/>
            <a:ext cx="3744913"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5307" name="Line 11"/>
          <p:cNvSpPr>
            <a:spLocks noChangeShapeType="1"/>
          </p:cNvSpPr>
          <p:nvPr/>
        </p:nvSpPr>
        <p:spPr bwMode="auto">
          <a:xfrm>
            <a:off x="5092700" y="4581525"/>
            <a:ext cx="3960813"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5308" name="Line 12"/>
          <p:cNvSpPr>
            <a:spLocks noChangeShapeType="1"/>
          </p:cNvSpPr>
          <p:nvPr/>
        </p:nvSpPr>
        <p:spPr bwMode="auto">
          <a:xfrm>
            <a:off x="5183188" y="4724400"/>
            <a:ext cx="3709987"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5309" name="Line 13"/>
          <p:cNvSpPr>
            <a:spLocks noChangeShapeType="1"/>
          </p:cNvSpPr>
          <p:nvPr/>
        </p:nvSpPr>
        <p:spPr bwMode="auto">
          <a:xfrm>
            <a:off x="5037138" y="4943475"/>
            <a:ext cx="792162"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5310" name="Oval 14"/>
          <p:cNvSpPr>
            <a:spLocks noChangeArrowheads="1"/>
          </p:cNvSpPr>
          <p:nvPr/>
        </p:nvSpPr>
        <p:spPr bwMode="auto">
          <a:xfrm>
            <a:off x="1403350" y="1628775"/>
            <a:ext cx="1657350" cy="431800"/>
          </a:xfrm>
          <a:prstGeom prst="ellipse">
            <a:avLst/>
          </a:prstGeom>
          <a:noFill/>
          <a:ln w="38100">
            <a:solidFill>
              <a:srgbClr val="FF3300"/>
            </a:solidFill>
            <a:round/>
            <a:headEnd/>
            <a:tailEnd/>
          </a:ln>
          <a:effectLst/>
          <a:extLst>
            <a:ext uri="{909E8E84-426E-40DD-AFC4-6F175D3DCCD1}">
              <a14:hiddenFill xmlns:a14="http://schemas.microsoft.com/office/drawing/2010/main">
                <a:solidFill>
                  <a:srgbClr val="FF33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extLst>
      <p:ext uri="{BB962C8B-B14F-4D97-AF65-F5344CB8AC3E}">
        <p14:creationId xmlns:p14="http://schemas.microsoft.com/office/powerpoint/2010/main" val="6971521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0" y="0"/>
            <a:ext cx="8964613" cy="1143000"/>
          </a:xfrm>
        </p:spPr>
        <p:txBody>
          <a:bodyPr/>
          <a:lstStyle/>
          <a:p>
            <a:r>
              <a:rPr lang="it-IT" sz="2400" b="1" smtClean="0">
                <a:solidFill>
                  <a:srgbClr val="FFFF00"/>
                </a:solidFill>
              </a:rPr>
              <a:t>Residential exposure to pesticides and childhood leukaemia: a systematic review and meta-analysis</a:t>
            </a:r>
            <a:r>
              <a:rPr lang="it-IT" sz="1400" b="1" smtClean="0"/>
              <a:t> </a:t>
            </a:r>
            <a:br>
              <a:rPr lang="it-IT" sz="1400" b="1" smtClean="0"/>
            </a:br>
            <a:r>
              <a:rPr lang="it-IT" sz="1400" b="1" i="1" smtClean="0">
                <a:solidFill>
                  <a:srgbClr val="66FFFF"/>
                </a:solidFill>
              </a:rPr>
              <a:t>Environ Int. 2011 Jan;37(1):280-91.</a:t>
            </a:r>
          </a:p>
        </p:txBody>
      </p:sp>
      <p:pic>
        <p:nvPicPr>
          <p:cNvPr id="54275"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5140325" y="1412875"/>
            <a:ext cx="4003675" cy="5445125"/>
          </a:xfrm>
        </p:spPr>
      </p:pic>
      <p:sp>
        <p:nvSpPr>
          <p:cNvPr id="54276" name="Rectangle 4"/>
          <p:cNvSpPr>
            <a:spLocks noChangeArrowheads="1"/>
          </p:cNvSpPr>
          <p:nvPr/>
        </p:nvSpPr>
        <p:spPr bwMode="auto">
          <a:xfrm>
            <a:off x="0" y="1484313"/>
            <a:ext cx="4932363"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solidFill>
                  <a:schemeClr val="bg1"/>
                </a:solidFill>
              </a:rPr>
              <a:t>Revisione di 13 studi caso-controllo pubblicati fra il 1987 e 2009.</a:t>
            </a:r>
          </a:p>
          <a:p>
            <a:r>
              <a:rPr lang="it-IT" u="sng">
                <a:solidFill>
                  <a:schemeClr val="bg1"/>
                </a:solidFill>
              </a:rPr>
              <a:t>Associazione statisticamente significativa fra </a:t>
            </a:r>
            <a:r>
              <a:rPr lang="it-IT" u="sng">
                <a:solidFill>
                  <a:srgbClr val="00FF00"/>
                </a:solidFill>
              </a:rPr>
              <a:t>leucemia infantile e pesticidi</a:t>
            </a:r>
            <a:r>
              <a:rPr lang="it-IT" u="sng">
                <a:solidFill>
                  <a:schemeClr val="bg1"/>
                </a:solidFill>
              </a:rPr>
              <a:t> </a:t>
            </a:r>
            <a:r>
              <a:rPr lang="it-IT" u="sng">
                <a:solidFill>
                  <a:srgbClr val="00FF00"/>
                </a:solidFill>
              </a:rPr>
              <a:t>RR:</a:t>
            </a:r>
            <a:r>
              <a:rPr lang="it-IT">
                <a:solidFill>
                  <a:srgbClr val="00FF00"/>
                </a:solidFill>
              </a:rPr>
              <a:t> </a:t>
            </a:r>
            <a:r>
              <a:rPr lang="it-IT" u="sng">
                <a:solidFill>
                  <a:srgbClr val="00FF00"/>
                </a:solidFill>
              </a:rPr>
              <a:t>1.74</a:t>
            </a:r>
            <a:r>
              <a:rPr lang="it-IT" u="sng">
                <a:solidFill>
                  <a:schemeClr val="bg1"/>
                </a:solidFill>
              </a:rPr>
              <a:t> </a:t>
            </a:r>
            <a:r>
              <a:rPr lang="it-IT">
                <a:solidFill>
                  <a:schemeClr val="bg1"/>
                </a:solidFill>
              </a:rPr>
              <a:t>(95% CI: 1.37-2.21). </a:t>
            </a:r>
          </a:p>
          <a:p>
            <a:endParaRPr lang="it-IT">
              <a:solidFill>
                <a:schemeClr val="bg1"/>
              </a:solidFill>
            </a:endParaRPr>
          </a:p>
          <a:p>
            <a:r>
              <a:rPr lang="it-IT" u="sng">
                <a:solidFill>
                  <a:schemeClr val="bg1"/>
                </a:solidFill>
              </a:rPr>
              <a:t>Rischio più elevato per </a:t>
            </a:r>
            <a:r>
              <a:rPr lang="it-IT" u="sng">
                <a:solidFill>
                  <a:srgbClr val="00FF00"/>
                </a:solidFill>
              </a:rPr>
              <a:t>esposizione durante la gravidanza</a:t>
            </a:r>
            <a:r>
              <a:rPr lang="it-IT">
                <a:solidFill>
                  <a:srgbClr val="00FF00"/>
                </a:solidFill>
              </a:rPr>
              <a:t> </a:t>
            </a:r>
            <a:r>
              <a:rPr lang="it-IT" u="sng">
                <a:solidFill>
                  <a:srgbClr val="00FF00"/>
                </a:solidFill>
              </a:rPr>
              <a:t>RR: 2.19</a:t>
            </a:r>
          </a:p>
          <a:p>
            <a:r>
              <a:rPr lang="it-IT">
                <a:solidFill>
                  <a:schemeClr val="bg1"/>
                </a:solidFill>
              </a:rPr>
              <a:t>(95% CI: 1.92-2.50).</a:t>
            </a:r>
          </a:p>
          <a:p>
            <a:endParaRPr lang="it-IT">
              <a:solidFill>
                <a:schemeClr val="bg1"/>
              </a:solidFill>
            </a:endParaRPr>
          </a:p>
          <a:p>
            <a:r>
              <a:rPr lang="it-IT">
                <a:solidFill>
                  <a:schemeClr val="bg1"/>
                </a:solidFill>
              </a:rPr>
              <a:t>CONCLUSIONI:  </a:t>
            </a:r>
            <a:r>
              <a:rPr lang="it-IT" i="1">
                <a:solidFill>
                  <a:schemeClr val="bg1"/>
                </a:solidFill>
              </a:rPr>
              <a:t>“le nostre ricerche confermano che l’esposizione residenziale a pesticidi può rappresentare un fattore di rischio per la leucemia infantile. E’ opportuno considerare misure preventive e ridurre l’uso indoor di insetticidi”</a:t>
            </a:r>
          </a:p>
        </p:txBody>
      </p:sp>
      <p:pic>
        <p:nvPicPr>
          <p:cNvPr id="5427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71030">
            <a:off x="7531100" y="806450"/>
            <a:ext cx="1447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37135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 y="2420938"/>
            <a:ext cx="9093200" cy="374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0"/>
            <a:ext cx="5224463" cy="232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09197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8" name="Picture 5" descr="C:\Users\Patrizia\Desktop\Bambino-sui-libr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33722">
            <a:off x="5375886" y="2985609"/>
            <a:ext cx="2479675"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Picture 3" descr="An external file that holds a picture, illustration, etc.&#10;Object name is pnas.1203396109fig02.jpg Object name is pnas.1203396109fig02.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771" y="4132105"/>
            <a:ext cx="4583112" cy="271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0" name="Rectangle 2"/>
          <p:cNvSpPr txBox="1">
            <a:spLocks noChangeArrowheads="1"/>
          </p:cNvSpPr>
          <p:nvPr/>
        </p:nvSpPr>
        <p:spPr bwMode="auto">
          <a:xfrm rot="-1063914">
            <a:off x="5011180" y="5081521"/>
            <a:ext cx="4291012" cy="118903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it-IT" sz="1400" dirty="0" err="1">
                <a:hlinkClick r:id="rId6" tooltip="Proceedings of the National Academy of Sciences of the United States of America."/>
              </a:rPr>
              <a:t>Proc</a:t>
            </a:r>
            <a:r>
              <a:rPr lang="it-IT" sz="1400" dirty="0">
                <a:hlinkClick r:id="rId6" tooltip="Proceedings of the National Academy of Sciences of the United States of America."/>
              </a:rPr>
              <a:t> </a:t>
            </a:r>
            <a:r>
              <a:rPr lang="it-IT" sz="1400" dirty="0" err="1">
                <a:hlinkClick r:id="rId6" tooltip="Proceedings of the National Academy of Sciences of the United States of America."/>
              </a:rPr>
              <a:t>Natl</a:t>
            </a:r>
            <a:r>
              <a:rPr lang="it-IT" sz="1400" dirty="0">
                <a:hlinkClick r:id="rId6" tooltip="Proceedings of the National Academy of Sciences of the United States of America."/>
              </a:rPr>
              <a:t> </a:t>
            </a:r>
            <a:r>
              <a:rPr lang="it-IT" sz="1400" dirty="0" err="1">
                <a:hlinkClick r:id="rId6" tooltip="Proceedings of the National Academy of Sciences of the United States of America."/>
              </a:rPr>
              <a:t>Acad</a:t>
            </a:r>
            <a:r>
              <a:rPr lang="it-IT" sz="1400" dirty="0">
                <a:hlinkClick r:id="rId6" tooltip="Proceedings of the National Academy of Sciences of the United States of America."/>
              </a:rPr>
              <a:t> Sci U S A.</a:t>
            </a:r>
            <a:r>
              <a:rPr lang="it-IT" sz="1400" dirty="0"/>
              <a:t> 2012 </a:t>
            </a:r>
            <a:r>
              <a:rPr lang="it-IT" sz="1400" dirty="0" err="1"/>
              <a:t>May</a:t>
            </a:r>
            <a:r>
              <a:rPr lang="it-IT" sz="1400" dirty="0"/>
              <a:t> 15;109(20):7871-6. </a:t>
            </a:r>
            <a:r>
              <a:rPr lang="it-IT" dirty="0"/>
              <a:t/>
            </a:r>
            <a:br>
              <a:rPr lang="it-IT" dirty="0"/>
            </a:br>
            <a:r>
              <a:rPr lang="it-IT" sz="1400" b="1" dirty="0"/>
              <a:t>Brain </a:t>
            </a:r>
            <a:r>
              <a:rPr lang="it-IT" sz="1400" b="1" dirty="0" err="1"/>
              <a:t>anomalies</a:t>
            </a:r>
            <a:r>
              <a:rPr lang="it-IT" sz="1400" b="1" dirty="0"/>
              <a:t> in </a:t>
            </a:r>
            <a:r>
              <a:rPr lang="it-IT" sz="1400" b="1" dirty="0" err="1"/>
              <a:t>children</a:t>
            </a:r>
            <a:r>
              <a:rPr lang="it-IT" sz="1400" b="1" dirty="0"/>
              <a:t> </a:t>
            </a:r>
            <a:r>
              <a:rPr lang="it-IT" sz="1400" b="1" dirty="0" err="1"/>
              <a:t>exposed</a:t>
            </a:r>
            <a:r>
              <a:rPr lang="it-IT" sz="1400" b="1" dirty="0"/>
              <a:t> </a:t>
            </a:r>
            <a:r>
              <a:rPr lang="it-IT" sz="1400" b="1" dirty="0" err="1"/>
              <a:t>prenatally</a:t>
            </a:r>
            <a:r>
              <a:rPr lang="it-IT" sz="1400" b="1" dirty="0"/>
              <a:t> to a common </a:t>
            </a:r>
            <a:r>
              <a:rPr lang="it-IT" sz="1400" b="1" dirty="0" err="1"/>
              <a:t>organophosphate</a:t>
            </a:r>
            <a:r>
              <a:rPr lang="it-IT" sz="1400" b="1" dirty="0"/>
              <a:t> </a:t>
            </a:r>
            <a:r>
              <a:rPr lang="it-IT" sz="1400" b="1" dirty="0" err="1"/>
              <a:t>pesticide</a:t>
            </a:r>
            <a:r>
              <a:rPr lang="it-IT" sz="1600" b="1" dirty="0">
                <a:solidFill>
                  <a:srgbClr val="FFFF00"/>
                </a:solidFill>
              </a:rPr>
              <a:t>. </a:t>
            </a:r>
          </a:p>
        </p:txBody>
      </p:sp>
      <p:pic>
        <p:nvPicPr>
          <p:cNvPr id="6247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4578" y="1042783"/>
            <a:ext cx="3869429" cy="116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472"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17035" y="1704108"/>
            <a:ext cx="4397375"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473" name="Rettangolo 1"/>
          <p:cNvSpPr>
            <a:spLocks noChangeArrowheads="1"/>
          </p:cNvSpPr>
          <p:nvPr/>
        </p:nvSpPr>
        <p:spPr bwMode="auto">
          <a:xfrm>
            <a:off x="-24687" y="1966521"/>
            <a:ext cx="8352929" cy="216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80000"/>
              </a:lnSpc>
            </a:pPr>
            <a:endParaRPr lang="it-IT" sz="2400" dirty="0">
              <a:solidFill>
                <a:srgbClr val="FFFF00"/>
              </a:solidFill>
            </a:endParaRPr>
          </a:p>
          <a:p>
            <a:pPr lvl="1" algn="l">
              <a:lnSpc>
                <a:spcPct val="80000"/>
              </a:lnSpc>
            </a:pPr>
            <a:r>
              <a:rPr lang="it-IT" sz="2400" dirty="0">
                <a:solidFill>
                  <a:schemeClr val="bg1"/>
                </a:solidFill>
              </a:rPr>
              <a:t>sfera cognitiva</a:t>
            </a:r>
          </a:p>
          <a:p>
            <a:pPr lvl="1" algn="l">
              <a:lnSpc>
                <a:spcPct val="80000"/>
              </a:lnSpc>
            </a:pPr>
            <a:r>
              <a:rPr lang="it-IT" sz="2400" dirty="0">
                <a:solidFill>
                  <a:schemeClr val="bg1"/>
                </a:solidFill>
              </a:rPr>
              <a:t>sfera comportamentale</a:t>
            </a:r>
          </a:p>
          <a:p>
            <a:pPr lvl="1" algn="l">
              <a:lnSpc>
                <a:spcPct val="80000"/>
              </a:lnSpc>
            </a:pPr>
            <a:r>
              <a:rPr lang="it-IT" sz="2400" dirty="0">
                <a:solidFill>
                  <a:schemeClr val="bg1"/>
                </a:solidFill>
              </a:rPr>
              <a:t>sfera sensoriale</a:t>
            </a:r>
          </a:p>
          <a:p>
            <a:pPr lvl="1" algn="l">
              <a:lnSpc>
                <a:spcPct val="80000"/>
              </a:lnSpc>
            </a:pPr>
            <a:r>
              <a:rPr lang="it-IT" sz="2400" dirty="0">
                <a:solidFill>
                  <a:schemeClr val="bg1"/>
                </a:solidFill>
              </a:rPr>
              <a:t>sfera motoria</a:t>
            </a:r>
          </a:p>
          <a:p>
            <a:pPr lvl="1" algn="l">
              <a:lnSpc>
                <a:spcPct val="80000"/>
              </a:lnSpc>
            </a:pPr>
            <a:r>
              <a:rPr lang="it-IT" sz="2400" dirty="0">
                <a:solidFill>
                  <a:schemeClr val="bg1"/>
                </a:solidFill>
              </a:rPr>
              <a:t>Quoziente </a:t>
            </a:r>
            <a:r>
              <a:rPr lang="it-IT" sz="2400" dirty="0" smtClean="0">
                <a:solidFill>
                  <a:schemeClr val="bg1"/>
                </a:solidFill>
              </a:rPr>
              <a:t>Intelligenza</a:t>
            </a:r>
          </a:p>
          <a:p>
            <a:pPr lvl="1" algn="l">
              <a:lnSpc>
                <a:spcPct val="80000"/>
              </a:lnSpc>
            </a:pPr>
            <a:r>
              <a:rPr lang="it-IT" sz="2400" dirty="0" smtClean="0">
                <a:solidFill>
                  <a:schemeClr val="bg1"/>
                </a:solidFill>
              </a:rPr>
              <a:t>Morfologia </a:t>
            </a:r>
            <a:r>
              <a:rPr lang="it-IT" sz="2400" dirty="0">
                <a:solidFill>
                  <a:schemeClr val="bg1"/>
                </a:solidFill>
              </a:rPr>
              <a:t>cerebrale </a:t>
            </a:r>
            <a:r>
              <a:rPr lang="it-IT" sz="2400" dirty="0" smtClean="0">
                <a:solidFill>
                  <a:schemeClr val="bg1"/>
                </a:solidFill>
              </a:rPr>
              <a:t>con RMN</a:t>
            </a:r>
            <a:endParaRPr lang="it-IT" sz="2400" dirty="0">
              <a:solidFill>
                <a:schemeClr val="bg1"/>
              </a:solidFill>
            </a:endParaRPr>
          </a:p>
        </p:txBody>
      </p:sp>
      <p:sp>
        <p:nvSpPr>
          <p:cNvPr id="2" name="Rettangolo 1"/>
          <p:cNvSpPr/>
          <p:nvPr/>
        </p:nvSpPr>
        <p:spPr>
          <a:xfrm>
            <a:off x="-24687" y="7793"/>
            <a:ext cx="8989175" cy="954107"/>
          </a:xfrm>
          <a:prstGeom prst="rect">
            <a:avLst/>
          </a:prstGeom>
        </p:spPr>
        <p:txBody>
          <a:bodyPr wrap="square">
            <a:spAutoFit/>
          </a:bodyPr>
          <a:lstStyle/>
          <a:p>
            <a:r>
              <a:rPr lang="it-IT" sz="2800" dirty="0">
                <a:solidFill>
                  <a:srgbClr val="FFFF00"/>
                </a:solidFill>
              </a:rPr>
              <a:t>PESTICIDI ED EFFETTI </a:t>
            </a:r>
            <a:br>
              <a:rPr lang="it-IT" sz="2800" dirty="0">
                <a:solidFill>
                  <a:srgbClr val="FFFF00"/>
                </a:solidFill>
              </a:rPr>
            </a:br>
            <a:r>
              <a:rPr lang="it-IT" sz="2800" dirty="0">
                <a:solidFill>
                  <a:srgbClr val="FFFF00"/>
                </a:solidFill>
              </a:rPr>
              <a:t>SUL CERVELLO IN VIA DI SVILUPPO</a:t>
            </a:r>
            <a:endParaRPr lang="it-IT" sz="2800" dirty="0"/>
          </a:p>
        </p:txBody>
      </p:sp>
    </p:spTree>
    <p:extLst>
      <p:ext uri="{BB962C8B-B14F-4D97-AF65-F5344CB8AC3E}">
        <p14:creationId xmlns:p14="http://schemas.microsoft.com/office/powerpoint/2010/main" val="24258150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atrizia\Desktop\risultati.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59046" y="1756428"/>
            <a:ext cx="6552728" cy="508638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Patrizia\Desktop\FRAME-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30760"/>
            <a:ext cx="2856558" cy="15214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Patrizia\Desktop\download (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21" y="30760"/>
            <a:ext cx="2933700" cy="15621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Patrizia\Desktop\cambialaterra_logo_gr-bk.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7864" y="60606"/>
            <a:ext cx="1824112" cy="1532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936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935" y="38100"/>
            <a:ext cx="8640960" cy="1412776"/>
          </a:xfrm>
          <a:noFill/>
        </p:spPr>
        <p:txBody>
          <a:bodyPr>
            <a:noAutofit/>
          </a:bodyPr>
          <a:lstStyle/>
          <a:p>
            <a:r>
              <a:rPr lang="en-US" sz="1800" u="sng" dirty="0">
                <a:solidFill>
                  <a:srgbClr val="FFFF00"/>
                </a:solidFill>
                <a:hlinkClick r:id="rId2" tooltip="Environment international."/>
              </a:rPr>
              <a:t>Environ Int.</a:t>
            </a:r>
            <a:r>
              <a:rPr lang="en-US" sz="1800" dirty="0">
                <a:solidFill>
                  <a:srgbClr val="FFFF00"/>
                </a:solidFill>
              </a:rPr>
              <a:t> 2015 Dec;85:229-37. </a:t>
            </a:r>
            <a:r>
              <a:rPr lang="en-US" sz="2400" dirty="0" smtClean="0">
                <a:solidFill>
                  <a:srgbClr val="FFFF00"/>
                </a:solidFill>
              </a:rPr>
              <a:t/>
            </a:r>
            <a:br>
              <a:rPr lang="en-US" sz="2400" dirty="0" smtClean="0">
                <a:solidFill>
                  <a:srgbClr val="FFFF00"/>
                </a:solidFill>
              </a:rPr>
            </a:br>
            <a:r>
              <a:rPr lang="en-US" sz="2000" b="1" i="1" dirty="0" smtClean="0">
                <a:solidFill>
                  <a:srgbClr val="FFFF00"/>
                </a:solidFill>
              </a:rPr>
              <a:t>Pre- </a:t>
            </a:r>
            <a:r>
              <a:rPr lang="en-US" sz="2000" b="1" i="1" dirty="0">
                <a:solidFill>
                  <a:srgbClr val="FFFF00"/>
                </a:solidFill>
              </a:rPr>
              <a:t>and postnatal exposures to pesticides and neurodevelopmental effects in children living in agricultural communities from South-Eastern Spain</a:t>
            </a:r>
            <a:r>
              <a:rPr lang="en-US" sz="2000" b="1" dirty="0">
                <a:solidFill>
                  <a:srgbClr val="FFFF00"/>
                </a:solidFill>
              </a:rPr>
              <a:t>.</a:t>
            </a:r>
            <a:endParaRPr lang="it-IT" sz="2000" dirty="0">
              <a:solidFill>
                <a:srgbClr val="FFFF00"/>
              </a:solidFill>
            </a:endParaRPr>
          </a:p>
        </p:txBody>
      </p:sp>
      <p:sp>
        <p:nvSpPr>
          <p:cNvPr id="3" name="Segnaposto contenuto 2"/>
          <p:cNvSpPr>
            <a:spLocks noGrp="1"/>
          </p:cNvSpPr>
          <p:nvPr>
            <p:ph idx="1"/>
          </p:nvPr>
        </p:nvSpPr>
        <p:spPr>
          <a:xfrm>
            <a:off x="-90732" y="1349305"/>
            <a:ext cx="7255019" cy="6031596"/>
          </a:xfrm>
        </p:spPr>
        <p:txBody>
          <a:bodyPr>
            <a:noAutofit/>
          </a:bodyPr>
          <a:lstStyle/>
          <a:p>
            <a:pPr marL="0" indent="0">
              <a:buNone/>
            </a:pPr>
            <a:endParaRPr lang="it-IT" sz="1800" dirty="0"/>
          </a:p>
          <a:p>
            <a:pPr marL="0" indent="0">
              <a:buNone/>
            </a:pPr>
            <a:r>
              <a:rPr lang="it-IT" sz="1800" b="1" dirty="0" smtClean="0">
                <a:solidFill>
                  <a:schemeClr val="bg1"/>
                </a:solidFill>
              </a:rPr>
              <a:t>305 bambini  (6-11) anni casualmente selezionati dalle scuole :</a:t>
            </a:r>
            <a:endParaRPr lang="it-IT" sz="1800" dirty="0" smtClean="0">
              <a:solidFill>
                <a:schemeClr val="bg1"/>
              </a:solidFill>
            </a:endParaRPr>
          </a:p>
          <a:p>
            <a:r>
              <a:rPr lang="it-IT" sz="1800" dirty="0" smtClean="0">
                <a:solidFill>
                  <a:schemeClr val="bg1"/>
                </a:solidFill>
              </a:rPr>
              <a:t>misurati  </a:t>
            </a:r>
            <a:r>
              <a:rPr lang="it-IT" sz="1800" b="1" dirty="0" smtClean="0">
                <a:solidFill>
                  <a:schemeClr val="bg1"/>
                </a:solidFill>
              </a:rPr>
              <a:t>i livelli urinari di DAP </a:t>
            </a:r>
            <a:r>
              <a:rPr lang="it-IT" sz="1800" dirty="0" smtClean="0">
                <a:solidFill>
                  <a:schemeClr val="bg1"/>
                </a:solidFill>
              </a:rPr>
              <a:t>( metabolita di </a:t>
            </a:r>
            <a:r>
              <a:rPr lang="it-IT" sz="1800" dirty="0" err="1" smtClean="0">
                <a:solidFill>
                  <a:schemeClr val="bg1"/>
                </a:solidFill>
              </a:rPr>
              <a:t>organofosforici</a:t>
            </a:r>
            <a:r>
              <a:rPr lang="it-IT" sz="1800" dirty="0" smtClean="0">
                <a:solidFill>
                  <a:schemeClr val="bg1"/>
                </a:solidFill>
              </a:rPr>
              <a:t>)</a:t>
            </a:r>
          </a:p>
          <a:p>
            <a:r>
              <a:rPr lang="it-IT" sz="1800" b="1" dirty="0" smtClean="0">
                <a:solidFill>
                  <a:schemeClr val="bg1"/>
                </a:solidFill>
              </a:rPr>
              <a:t>esposizione  prenatale </a:t>
            </a:r>
            <a:r>
              <a:rPr lang="it-IT" sz="1800" dirty="0" smtClean="0">
                <a:solidFill>
                  <a:schemeClr val="bg1"/>
                </a:solidFill>
              </a:rPr>
              <a:t>stimata attraverso un sistema di informazione geografica </a:t>
            </a:r>
          </a:p>
          <a:p>
            <a:r>
              <a:rPr lang="it-IT" sz="1800" b="1" dirty="0" err="1" smtClean="0">
                <a:solidFill>
                  <a:schemeClr val="bg1"/>
                </a:solidFill>
              </a:rPr>
              <a:t>Wechsler</a:t>
            </a:r>
            <a:r>
              <a:rPr lang="it-IT" sz="1800" b="1" dirty="0" smtClean="0">
                <a:solidFill>
                  <a:schemeClr val="bg1"/>
                </a:solidFill>
              </a:rPr>
              <a:t> Intelligence Scale for </a:t>
            </a:r>
            <a:r>
              <a:rPr lang="it-IT" sz="1800" b="1" dirty="0" err="1" smtClean="0">
                <a:solidFill>
                  <a:schemeClr val="bg1"/>
                </a:solidFill>
              </a:rPr>
              <a:t>Children</a:t>
            </a:r>
            <a:r>
              <a:rPr lang="it-IT" sz="1800" b="1" dirty="0" smtClean="0">
                <a:solidFill>
                  <a:schemeClr val="bg1"/>
                </a:solidFill>
              </a:rPr>
              <a:t> </a:t>
            </a:r>
            <a:r>
              <a:rPr lang="it-IT" sz="1800" dirty="0" smtClean="0">
                <a:solidFill>
                  <a:schemeClr val="bg1"/>
                </a:solidFill>
              </a:rPr>
              <a:t>(WISC-IV).</a:t>
            </a:r>
          </a:p>
          <a:p>
            <a:endParaRPr lang="it-IT" sz="1800" dirty="0" smtClean="0">
              <a:solidFill>
                <a:schemeClr val="bg1"/>
              </a:solidFill>
            </a:endParaRPr>
          </a:p>
          <a:p>
            <a:pPr marL="0" indent="0">
              <a:buNone/>
            </a:pPr>
            <a:r>
              <a:rPr lang="it-IT" sz="1800" b="1" dirty="0" smtClean="0">
                <a:solidFill>
                  <a:schemeClr val="bg1"/>
                </a:solidFill>
              </a:rPr>
              <a:t>RISULTATI:</a:t>
            </a:r>
          </a:p>
          <a:p>
            <a:r>
              <a:rPr lang="it-IT" sz="1800" b="1" dirty="0" smtClean="0">
                <a:solidFill>
                  <a:schemeClr val="bg1"/>
                </a:solidFill>
              </a:rPr>
              <a:t>Maggiori livelli DAP urinari </a:t>
            </a:r>
            <a:r>
              <a:rPr lang="it-IT" sz="1800" dirty="0" smtClean="0">
                <a:solidFill>
                  <a:schemeClr val="bg1"/>
                </a:solidFill>
              </a:rPr>
              <a:t>associati a </a:t>
            </a:r>
            <a:r>
              <a:rPr lang="it-IT" sz="1800" b="1" dirty="0" smtClean="0">
                <a:solidFill>
                  <a:schemeClr val="bg1"/>
                </a:solidFill>
              </a:rPr>
              <a:t>performance peggiore </a:t>
            </a:r>
            <a:r>
              <a:rPr lang="it-IT" sz="1800" dirty="0" smtClean="0">
                <a:solidFill>
                  <a:schemeClr val="bg1"/>
                </a:solidFill>
              </a:rPr>
              <a:t>di </a:t>
            </a:r>
            <a:r>
              <a:rPr lang="it-IT" sz="1800" b="1" dirty="0" smtClean="0">
                <a:solidFill>
                  <a:schemeClr val="bg1"/>
                </a:solidFill>
              </a:rPr>
              <a:t>QI</a:t>
            </a:r>
            <a:r>
              <a:rPr lang="it-IT" sz="1800" dirty="0" smtClean="0">
                <a:solidFill>
                  <a:schemeClr val="bg1"/>
                </a:solidFill>
              </a:rPr>
              <a:t> </a:t>
            </a:r>
            <a:r>
              <a:rPr lang="it-IT" sz="1800" b="1" dirty="0" smtClean="0">
                <a:solidFill>
                  <a:schemeClr val="bg1"/>
                </a:solidFill>
              </a:rPr>
              <a:t>e capacità di comprensione verbale, </a:t>
            </a:r>
            <a:r>
              <a:rPr lang="it-IT" sz="1800" dirty="0" smtClean="0">
                <a:solidFill>
                  <a:schemeClr val="bg1"/>
                </a:solidFill>
              </a:rPr>
              <a:t>effetti maggiori nei maschi rispetto  alle femmine.</a:t>
            </a:r>
          </a:p>
          <a:p>
            <a:r>
              <a:rPr lang="it-IT" sz="1800" dirty="0" smtClean="0">
                <a:solidFill>
                  <a:schemeClr val="bg1"/>
                </a:solidFill>
              </a:rPr>
              <a:t>Un </a:t>
            </a:r>
            <a:r>
              <a:rPr lang="it-IT" sz="1800" b="1" dirty="0" smtClean="0">
                <a:solidFill>
                  <a:schemeClr val="bg1"/>
                </a:solidFill>
              </a:rPr>
              <a:t>incremento di 10 ettari al</a:t>
            </a:r>
            <a:r>
              <a:rPr lang="it-IT" sz="1800" dirty="0" smtClean="0">
                <a:solidFill>
                  <a:schemeClr val="bg1"/>
                </a:solidFill>
              </a:rPr>
              <a:t>l'anno di superficie delle colture intorno la residenza del bambino durante il periodo post-natale è stato associato ad </a:t>
            </a:r>
            <a:r>
              <a:rPr lang="it-IT" sz="1800" b="1" dirty="0" smtClean="0">
                <a:solidFill>
                  <a:schemeClr val="bg1"/>
                </a:solidFill>
              </a:rPr>
              <a:t>una diminuzione QI , velocità di elaborazione e comprensione verbale</a:t>
            </a:r>
            <a:r>
              <a:rPr lang="it-IT" sz="2000" b="1" dirty="0" smtClean="0">
                <a:solidFill>
                  <a:schemeClr val="bg1"/>
                </a:solidFill>
              </a:rPr>
              <a:t>.</a:t>
            </a:r>
          </a:p>
        </p:txBody>
      </p:sp>
      <p:pic>
        <p:nvPicPr>
          <p:cNvPr id="3074" name="Picture 2" descr="C:\Users\Patrizia\Desktop\img_27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255328"/>
            <a:ext cx="1867241" cy="2647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2775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3"/>
          <p:cNvPicPr>
            <a:picLocks noGrp="1"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107950" y="188913"/>
            <a:ext cx="5135563" cy="1266825"/>
          </a:xfrm>
        </p:spPr>
      </p:pic>
      <p:pic>
        <p:nvPicPr>
          <p:cNvPr id="63491"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258888" y="2060575"/>
            <a:ext cx="6494462" cy="2987675"/>
          </a:xfrm>
        </p:spPr>
      </p:pic>
      <p:pic>
        <p:nvPicPr>
          <p:cNvPr id="634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5275" y="561975"/>
            <a:ext cx="3617913"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Line 5"/>
          <p:cNvSpPr>
            <a:spLocks noChangeShapeType="1"/>
          </p:cNvSpPr>
          <p:nvPr/>
        </p:nvSpPr>
        <p:spPr bwMode="auto">
          <a:xfrm>
            <a:off x="6300788" y="2708275"/>
            <a:ext cx="1150937"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63494" name="Line 6"/>
          <p:cNvSpPr>
            <a:spLocks noChangeShapeType="1"/>
          </p:cNvSpPr>
          <p:nvPr/>
        </p:nvSpPr>
        <p:spPr bwMode="auto">
          <a:xfrm flipV="1">
            <a:off x="1403350" y="3429000"/>
            <a:ext cx="6048375"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63495" name="Line 7"/>
          <p:cNvSpPr>
            <a:spLocks noChangeShapeType="1"/>
          </p:cNvSpPr>
          <p:nvPr/>
        </p:nvSpPr>
        <p:spPr bwMode="auto">
          <a:xfrm>
            <a:off x="1403350" y="3716338"/>
            <a:ext cx="424815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63496" name="Line 8"/>
          <p:cNvSpPr>
            <a:spLocks noChangeShapeType="1"/>
          </p:cNvSpPr>
          <p:nvPr/>
        </p:nvSpPr>
        <p:spPr bwMode="auto">
          <a:xfrm>
            <a:off x="1476375" y="3068638"/>
            <a:ext cx="1871663"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63497" name="AutoShape 9"/>
          <p:cNvSpPr>
            <a:spLocks noChangeArrowheads="1"/>
          </p:cNvSpPr>
          <p:nvPr/>
        </p:nvSpPr>
        <p:spPr bwMode="auto">
          <a:xfrm>
            <a:off x="7596188" y="2781300"/>
            <a:ext cx="1152525" cy="1150938"/>
          </a:xfrm>
          <a:prstGeom prst="leftArrow">
            <a:avLst>
              <a:gd name="adj1" fmla="val 50000"/>
              <a:gd name="adj2" fmla="val 25034"/>
            </a:avLst>
          </a:prstGeom>
          <a:solidFill>
            <a:srgbClr val="FF3300"/>
          </a:solidFill>
          <a:ln w="9525">
            <a:solidFill>
              <a:schemeClr val="tx1"/>
            </a:solidFill>
            <a:miter lim="800000"/>
            <a:headEnd/>
            <a:tailEnd/>
          </a:ln>
        </p:spPr>
        <p:txBody>
          <a:bodyPr wrap="none" anchor="ctr"/>
          <a:lstStyle/>
          <a:p>
            <a:endParaRPr lang="it-IT"/>
          </a:p>
        </p:txBody>
      </p:sp>
      <p:sp>
        <p:nvSpPr>
          <p:cNvPr id="63498" name="Rectangle 2"/>
          <p:cNvSpPr txBox="1">
            <a:spLocks noChangeArrowheads="1"/>
          </p:cNvSpPr>
          <p:nvPr/>
        </p:nvSpPr>
        <p:spPr bwMode="auto">
          <a:xfrm>
            <a:off x="-88900" y="5084763"/>
            <a:ext cx="90328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it-IT" sz="3200" b="1">
                <a:solidFill>
                  <a:srgbClr val="FFFF00"/>
                </a:solidFill>
              </a:rPr>
              <a:t/>
            </a:r>
            <a:br>
              <a:rPr lang="it-IT" sz="3200" b="1">
                <a:solidFill>
                  <a:srgbClr val="FFFF00"/>
                </a:solidFill>
              </a:rPr>
            </a:br>
            <a:r>
              <a:rPr lang="it-IT" sz="2800" i="1">
                <a:solidFill>
                  <a:srgbClr val="66FFFF"/>
                </a:solidFill>
              </a:rPr>
              <a:t/>
            </a:r>
            <a:br>
              <a:rPr lang="it-IT" sz="2800" i="1">
                <a:solidFill>
                  <a:srgbClr val="66FFFF"/>
                </a:solidFill>
              </a:rPr>
            </a:br>
            <a:r>
              <a:rPr lang="it-IT" sz="2800" i="1">
                <a:solidFill>
                  <a:srgbClr val="66FFFF"/>
                </a:solidFill>
              </a:rPr>
              <a:t>si stima che ogni anno in Europa si perdano </a:t>
            </a:r>
            <a:r>
              <a:rPr lang="it-IT" sz="2800" i="1" u="sng">
                <a:solidFill>
                  <a:srgbClr val="66FFFF"/>
                </a:solidFill>
              </a:rPr>
              <a:t>13 milioni di punti di Quoziente Intellettivo</a:t>
            </a:r>
            <a:r>
              <a:rPr lang="it-IT" sz="2800" i="1">
                <a:solidFill>
                  <a:srgbClr val="66FFFF"/>
                </a:solidFill>
              </a:rPr>
              <a:t> (QI) per esposizione in utero a pesticidi organofosfati! </a:t>
            </a:r>
            <a:endParaRPr lang="it-IT" sz="2800" i="1">
              <a:solidFill>
                <a:srgbClr val="66FFFF"/>
              </a:solidFill>
              <a:latin typeface="Arial Unicode MS" pitchFamily="34" charset="-128"/>
            </a:endParaRPr>
          </a:p>
        </p:txBody>
      </p:sp>
    </p:spTree>
    <p:extLst>
      <p:ext uri="{BB962C8B-B14F-4D97-AF65-F5344CB8AC3E}">
        <p14:creationId xmlns:p14="http://schemas.microsoft.com/office/powerpoint/2010/main" val="39825653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ttangolo 1"/>
          <p:cNvSpPr>
            <a:spLocks noChangeArrowheads="1"/>
          </p:cNvSpPr>
          <p:nvPr/>
        </p:nvSpPr>
        <p:spPr bwMode="auto">
          <a:xfrm>
            <a:off x="1143000" y="2362200"/>
            <a:ext cx="69437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sz="5400">
                <a:solidFill>
                  <a:srgbClr val="FFFF00"/>
                </a:solidFill>
              </a:rPr>
              <a:t>COSA CI ASPETTA…</a:t>
            </a:r>
          </a:p>
        </p:txBody>
      </p:sp>
    </p:spTree>
    <p:extLst>
      <p:ext uri="{BB962C8B-B14F-4D97-AF65-F5344CB8AC3E}">
        <p14:creationId xmlns:p14="http://schemas.microsoft.com/office/powerpoint/2010/main" val="2370156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olo 1"/>
          <p:cNvSpPr>
            <a:spLocks noGrp="1"/>
          </p:cNvSpPr>
          <p:nvPr>
            <p:ph type="title"/>
          </p:nvPr>
        </p:nvSpPr>
        <p:spPr>
          <a:xfrm>
            <a:off x="381000" y="-152400"/>
            <a:ext cx="8229600" cy="1143000"/>
          </a:xfrm>
        </p:spPr>
        <p:txBody>
          <a:bodyPr/>
          <a:lstStyle/>
          <a:p>
            <a:r>
              <a:rPr lang="it-IT" smtClean="0">
                <a:solidFill>
                  <a:srgbClr val="FFFF00"/>
                </a:solidFill>
              </a:rPr>
              <a:t>ALZHEIMER</a:t>
            </a:r>
          </a:p>
        </p:txBody>
      </p:sp>
      <p:pic>
        <p:nvPicPr>
          <p:cNvPr id="60419" name="Picture 2" descr="C:\Users\Patrizia\Desktop\wad_adi.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19250" y="981075"/>
            <a:ext cx="6048375" cy="555625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66535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olo 1"/>
          <p:cNvSpPr>
            <a:spLocks noGrp="1"/>
          </p:cNvSpPr>
          <p:nvPr>
            <p:ph type="title"/>
          </p:nvPr>
        </p:nvSpPr>
        <p:spPr>
          <a:xfrm>
            <a:off x="457200" y="188913"/>
            <a:ext cx="8229600" cy="849312"/>
          </a:xfrm>
        </p:spPr>
        <p:txBody>
          <a:bodyPr/>
          <a:lstStyle/>
          <a:p>
            <a:r>
              <a:rPr lang="it-IT" smtClean="0">
                <a:solidFill>
                  <a:srgbClr val="FFFF00"/>
                </a:solidFill>
              </a:rPr>
              <a:t>Morbo di PARKINSON</a:t>
            </a:r>
          </a:p>
        </p:txBody>
      </p:sp>
      <p:pic>
        <p:nvPicPr>
          <p:cNvPr id="61443" name="Picture 2" descr="C:\Users\Patrizia\Desktop\m506qsf.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84263" y="1341438"/>
            <a:ext cx="6975475" cy="4645025"/>
          </a:xfrm>
          <a:noFill/>
          <a:extLst>
            <a:ext uri="{909E8E84-426E-40DD-AFC4-6F175D3DCCD1}">
              <a14:hiddenFill xmlns:a14="http://schemas.microsoft.com/office/drawing/2010/main">
                <a:solidFill>
                  <a:srgbClr val="FFFFFF"/>
                </a:solidFill>
              </a14:hiddenFill>
            </a:ext>
          </a:extLst>
        </p:spPr>
      </p:pic>
      <p:sp>
        <p:nvSpPr>
          <p:cNvPr id="61444" name="Rettangolo 3"/>
          <p:cNvSpPr>
            <a:spLocks noChangeArrowheads="1"/>
          </p:cNvSpPr>
          <p:nvPr/>
        </p:nvSpPr>
        <p:spPr bwMode="auto">
          <a:xfrm>
            <a:off x="1258888" y="6211888"/>
            <a:ext cx="7058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a:solidFill>
                  <a:schemeClr val="bg1"/>
                </a:solidFill>
              </a:rPr>
              <a:t>http://www.cdc.gov/mmwr/preview/mmwrhtml/mm5506a7.htm</a:t>
            </a:r>
          </a:p>
        </p:txBody>
      </p:sp>
    </p:spTree>
    <p:extLst>
      <p:ext uri="{BB962C8B-B14F-4D97-AF65-F5344CB8AC3E}">
        <p14:creationId xmlns:p14="http://schemas.microsoft.com/office/powerpoint/2010/main" val="23715106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olo 1"/>
          <p:cNvSpPr>
            <a:spLocks noGrp="1"/>
          </p:cNvSpPr>
          <p:nvPr>
            <p:ph type="title"/>
          </p:nvPr>
        </p:nvSpPr>
        <p:spPr>
          <a:xfrm>
            <a:off x="182563" y="922338"/>
            <a:ext cx="8305800" cy="895350"/>
          </a:xfrm>
        </p:spPr>
        <p:txBody>
          <a:bodyPr/>
          <a:lstStyle/>
          <a:p>
            <a:r>
              <a:rPr lang="en-US" sz="3200" smtClean="0">
                <a:solidFill>
                  <a:srgbClr val="FFFF00"/>
                </a:solidFill>
              </a:rPr>
              <a:t/>
            </a:r>
            <a:br>
              <a:rPr lang="en-US" sz="3200" smtClean="0">
                <a:solidFill>
                  <a:srgbClr val="FFFF00"/>
                </a:solidFill>
              </a:rPr>
            </a:br>
            <a:r>
              <a:rPr lang="en-US" sz="3200" smtClean="0">
                <a:solidFill>
                  <a:srgbClr val="FFFF00"/>
                </a:solidFill>
              </a:rPr>
              <a:t/>
            </a:r>
            <a:br>
              <a:rPr lang="en-US" sz="3200" smtClean="0">
                <a:solidFill>
                  <a:srgbClr val="FFFF00"/>
                </a:solidFill>
              </a:rPr>
            </a:br>
            <a:r>
              <a:rPr lang="en-US" sz="3200" smtClean="0">
                <a:solidFill>
                  <a:srgbClr val="FFFF00"/>
                </a:solidFill>
              </a:rPr>
              <a:t/>
            </a:r>
            <a:br>
              <a:rPr lang="en-US" sz="3200" smtClean="0">
                <a:solidFill>
                  <a:srgbClr val="FFFF00"/>
                </a:solidFill>
              </a:rPr>
            </a:br>
            <a:r>
              <a:rPr lang="it-IT" sz="3200" smtClean="0"/>
              <a:t/>
            </a:r>
            <a:br>
              <a:rPr lang="it-IT" sz="3200" smtClean="0"/>
            </a:br>
            <a:r>
              <a:rPr lang="en-US" sz="3200" smtClean="0">
                <a:solidFill>
                  <a:srgbClr val="FFFF00"/>
                </a:solidFill>
              </a:rPr>
              <a:t/>
            </a:r>
            <a:br>
              <a:rPr lang="en-US" sz="3200" smtClean="0">
                <a:solidFill>
                  <a:srgbClr val="FFFF00"/>
                </a:solidFill>
              </a:rPr>
            </a:br>
            <a:endParaRPr lang="it-IT" sz="3200" smtClean="0">
              <a:solidFill>
                <a:srgbClr val="FFFF00"/>
              </a:solidFill>
            </a:endParaRPr>
          </a:p>
        </p:txBody>
      </p:sp>
      <p:sp>
        <p:nvSpPr>
          <p:cNvPr id="5123" name="Segnaposto contenuto 2"/>
          <p:cNvSpPr>
            <a:spLocks noGrp="1"/>
          </p:cNvSpPr>
          <p:nvPr>
            <p:ph idx="1"/>
          </p:nvPr>
        </p:nvSpPr>
        <p:spPr>
          <a:xfrm>
            <a:off x="198438" y="3959225"/>
            <a:ext cx="8001000" cy="1917700"/>
          </a:xfrm>
        </p:spPr>
        <p:txBody>
          <a:bodyPr/>
          <a:lstStyle/>
          <a:p>
            <a:pPr marL="0" indent="0">
              <a:buFontTx/>
              <a:buNone/>
              <a:defRPr/>
            </a:pPr>
            <a:r>
              <a:rPr lang="en-US" sz="4000" b="1" kern="1200" dirty="0" err="1">
                <a:solidFill>
                  <a:schemeClr val="bg1"/>
                </a:solidFill>
              </a:rPr>
              <a:t>maschi</a:t>
            </a:r>
            <a:r>
              <a:rPr lang="en-US" sz="4000" b="1" kern="1200" dirty="0">
                <a:solidFill>
                  <a:schemeClr val="bg1"/>
                </a:solidFill>
              </a:rPr>
              <a:t>    da  68.7 a  62.5 </a:t>
            </a:r>
            <a:r>
              <a:rPr lang="en-US" sz="4000" b="1" kern="1200" dirty="0" err="1">
                <a:solidFill>
                  <a:schemeClr val="bg1"/>
                </a:solidFill>
              </a:rPr>
              <a:t>anni</a:t>
            </a:r>
            <a:endParaRPr lang="en-US" sz="4000" b="1" kern="1200" dirty="0">
              <a:solidFill>
                <a:schemeClr val="bg1"/>
              </a:solidFill>
            </a:endParaRPr>
          </a:p>
          <a:p>
            <a:pPr marL="0" indent="0">
              <a:buFontTx/>
              <a:buNone/>
              <a:defRPr/>
            </a:pPr>
            <a:r>
              <a:rPr lang="en-US" sz="4000" b="1" kern="1200" dirty="0" err="1">
                <a:solidFill>
                  <a:schemeClr val="bg1"/>
                </a:solidFill>
              </a:rPr>
              <a:t>femmine</a:t>
            </a:r>
            <a:r>
              <a:rPr lang="en-US" sz="4000" b="1" kern="1200" dirty="0">
                <a:solidFill>
                  <a:schemeClr val="bg1"/>
                </a:solidFill>
              </a:rPr>
              <a:t> da   71    a  62.3 </a:t>
            </a:r>
            <a:r>
              <a:rPr lang="en-US" sz="4000" b="1" kern="1200" dirty="0" err="1">
                <a:solidFill>
                  <a:schemeClr val="bg1"/>
                </a:solidFill>
              </a:rPr>
              <a:t>anni</a:t>
            </a:r>
            <a:r>
              <a:rPr lang="en-US" sz="4000" b="1" kern="1200" dirty="0">
                <a:solidFill>
                  <a:schemeClr val="bg1"/>
                </a:solidFill>
              </a:rPr>
              <a:t> </a:t>
            </a:r>
            <a:endParaRPr lang="it-IT" sz="4000" b="1" kern="1200" dirty="0">
              <a:solidFill>
                <a:schemeClr val="bg1"/>
              </a:solidFill>
            </a:endParaRPr>
          </a:p>
        </p:txBody>
      </p:sp>
      <p:sp>
        <p:nvSpPr>
          <p:cNvPr id="59396" name="Rettangolo 1"/>
          <p:cNvSpPr>
            <a:spLocks noChangeArrowheads="1"/>
          </p:cNvSpPr>
          <p:nvPr/>
        </p:nvSpPr>
        <p:spPr bwMode="auto">
          <a:xfrm>
            <a:off x="87313" y="2714625"/>
            <a:ext cx="905668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b="1">
                <a:solidFill>
                  <a:srgbClr val="FFFF00"/>
                </a:solidFill>
              </a:rPr>
              <a:t>Speranza di vita </a:t>
            </a:r>
            <a:r>
              <a:rPr lang="en-US" sz="3200" b="1" u="sng">
                <a:solidFill>
                  <a:srgbClr val="FFFF00"/>
                </a:solidFill>
              </a:rPr>
              <a:t>in salute </a:t>
            </a:r>
            <a:r>
              <a:rPr lang="en-US" sz="3200" b="1">
                <a:solidFill>
                  <a:srgbClr val="FFFF00"/>
                </a:solidFill>
              </a:rPr>
              <a:t>dal 2004 al 2014</a:t>
            </a:r>
          </a:p>
          <a:p>
            <a:endParaRPr lang="it-IT" sz="3200"/>
          </a:p>
        </p:txBody>
      </p:sp>
      <p:sp>
        <p:nvSpPr>
          <p:cNvPr id="59397" name="Rettangolo 2"/>
          <p:cNvSpPr>
            <a:spLocks noChangeArrowheads="1"/>
          </p:cNvSpPr>
          <p:nvPr/>
        </p:nvSpPr>
        <p:spPr bwMode="auto">
          <a:xfrm>
            <a:off x="2895600" y="533400"/>
            <a:ext cx="4343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9600" b="1">
                <a:solidFill>
                  <a:srgbClr val="FFFF00"/>
                </a:solidFill>
              </a:rPr>
              <a:t>ITALIA</a:t>
            </a:r>
          </a:p>
        </p:txBody>
      </p:sp>
      <p:sp>
        <p:nvSpPr>
          <p:cNvPr id="59398" name="AutoShape 3"/>
          <p:cNvSpPr>
            <a:spLocks noChangeArrowheads="1"/>
          </p:cNvSpPr>
          <p:nvPr/>
        </p:nvSpPr>
        <p:spPr bwMode="auto">
          <a:xfrm rot="5400000">
            <a:off x="7505700" y="3919538"/>
            <a:ext cx="1912938" cy="1236662"/>
          </a:xfrm>
          <a:prstGeom prst="rightArrow">
            <a:avLst>
              <a:gd name="adj1" fmla="val 50000"/>
              <a:gd name="adj2" fmla="val 25008"/>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59399" name="Rettangolo 2"/>
          <p:cNvSpPr>
            <a:spLocks noChangeArrowheads="1"/>
          </p:cNvSpPr>
          <p:nvPr/>
        </p:nvSpPr>
        <p:spPr bwMode="auto">
          <a:xfrm>
            <a:off x="11113" y="3463925"/>
            <a:ext cx="92519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solidFill>
                  <a:srgbClr val="00FFFF"/>
                </a:solidFill>
              </a:rPr>
              <a:t>http://ec.europa.eu/eurostat/en/web/products-datasets/-/TSDPH100</a:t>
            </a:r>
            <a:br>
              <a:rPr lang="en-US">
                <a:solidFill>
                  <a:srgbClr val="00FFFF"/>
                </a:solidFill>
              </a:rPr>
            </a:br>
            <a:endParaRPr lang="it-IT"/>
          </a:p>
        </p:txBody>
      </p:sp>
      <p:sp>
        <p:nvSpPr>
          <p:cNvPr id="59400" name="Rettangolo 2"/>
          <p:cNvSpPr>
            <a:spLocks noChangeArrowheads="1"/>
          </p:cNvSpPr>
          <p:nvPr/>
        </p:nvSpPr>
        <p:spPr bwMode="auto">
          <a:xfrm>
            <a:off x="0" y="3463925"/>
            <a:ext cx="92519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solidFill>
                  <a:srgbClr val="00FFFF"/>
                </a:solidFill>
              </a:rPr>
              <a:t>http://ec.europa.eu/eurostat/en/web/products-datasets/-/TSDPH100</a:t>
            </a:r>
            <a:br>
              <a:rPr lang="en-US">
                <a:solidFill>
                  <a:srgbClr val="00FFFF"/>
                </a:solidFill>
              </a:rPr>
            </a:br>
            <a:endParaRPr lang="it-IT"/>
          </a:p>
        </p:txBody>
      </p:sp>
    </p:spTree>
    <p:extLst>
      <p:ext uri="{BB962C8B-B14F-4D97-AF65-F5344CB8AC3E}">
        <p14:creationId xmlns:p14="http://schemas.microsoft.com/office/powerpoint/2010/main" val="1597572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ttangolo 6"/>
          <p:cNvSpPr>
            <a:spLocks noChangeArrowheads="1"/>
          </p:cNvSpPr>
          <p:nvPr/>
        </p:nvSpPr>
        <p:spPr bwMode="auto">
          <a:xfrm>
            <a:off x="3235325" y="1828800"/>
            <a:ext cx="5908675"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sz="2800" i="1">
                <a:solidFill>
                  <a:srgbClr val="66FFFF"/>
                </a:solidFill>
              </a:rPr>
              <a:t>1 UOMO OGNI 2</a:t>
            </a:r>
            <a:r>
              <a:rPr lang="it-IT" sz="2800" i="1">
                <a:solidFill>
                  <a:schemeClr val="bg1"/>
                </a:solidFill>
              </a:rPr>
              <a:t>  </a:t>
            </a:r>
            <a:r>
              <a:rPr lang="it-IT" sz="2800" i="1">
                <a:solidFill>
                  <a:srgbClr val="00FFFF"/>
                </a:solidFill>
              </a:rPr>
              <a:t>e </a:t>
            </a:r>
          </a:p>
          <a:p>
            <a:r>
              <a:rPr lang="it-IT" sz="2800" i="1">
                <a:solidFill>
                  <a:srgbClr val="66FFFF"/>
                </a:solidFill>
              </a:rPr>
              <a:t>1 DONNA OGNI 3 </a:t>
            </a:r>
          </a:p>
          <a:p>
            <a:r>
              <a:rPr lang="it-IT" sz="2800" i="1">
                <a:solidFill>
                  <a:schemeClr val="bg1"/>
                </a:solidFill>
              </a:rPr>
              <a:t>è destinato a ricevere una </a:t>
            </a:r>
            <a:r>
              <a:rPr lang="it-IT" sz="2800" i="1" u="sng">
                <a:solidFill>
                  <a:schemeClr val="bg1"/>
                </a:solidFill>
              </a:rPr>
              <a:t>DIAGNOSI DI CANCRO </a:t>
            </a:r>
            <a:r>
              <a:rPr lang="it-IT" sz="2800" i="1">
                <a:solidFill>
                  <a:schemeClr val="bg1"/>
                </a:solidFill>
              </a:rPr>
              <a:t>nel corso della vita   (0-84 anni) </a:t>
            </a:r>
          </a:p>
        </p:txBody>
      </p:sp>
      <p:sp>
        <p:nvSpPr>
          <p:cNvPr id="27651" name="Rettangolo 7"/>
          <p:cNvSpPr>
            <a:spLocks noChangeArrowheads="1"/>
          </p:cNvSpPr>
          <p:nvPr/>
        </p:nvSpPr>
        <p:spPr bwMode="auto">
          <a:xfrm>
            <a:off x="520700" y="6211888"/>
            <a:ext cx="8375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i="1">
                <a:solidFill>
                  <a:schemeClr val="bg1"/>
                </a:solidFill>
              </a:rPr>
              <a:t>http://www.registritumori.it/PDF/AIOM2016/I_numeri_del_cancro_2016.pdf</a:t>
            </a:r>
          </a:p>
        </p:txBody>
      </p:sp>
      <p:pic>
        <p:nvPicPr>
          <p:cNvPr id="70658" name="Picture 2"/>
          <p:cNvPicPr>
            <a:picLocks noChangeAspect="1" noChangeArrowheads="1"/>
          </p:cNvPicPr>
          <p:nvPr/>
        </p:nvPicPr>
        <p:blipFill>
          <a:blip r:embed="rId3"/>
          <a:srcRect/>
          <a:stretch>
            <a:fillRect/>
          </a:stretch>
        </p:blipFill>
        <p:spPr bwMode="auto">
          <a:xfrm>
            <a:off x="990600" y="5267325"/>
            <a:ext cx="7205663" cy="69532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Lst>
        </p:spPr>
      </p:pic>
      <p:pic>
        <p:nvPicPr>
          <p:cNvPr id="70660" name="Picture 4"/>
          <p:cNvPicPr>
            <a:picLocks noChangeAspect="1" noChangeArrowheads="1"/>
          </p:cNvPicPr>
          <p:nvPr/>
        </p:nvPicPr>
        <p:blipFill>
          <a:blip r:embed="rId4"/>
          <a:srcRect/>
          <a:stretch>
            <a:fillRect/>
          </a:stretch>
        </p:blipFill>
        <p:spPr bwMode="auto">
          <a:xfrm>
            <a:off x="520700" y="1568450"/>
            <a:ext cx="2490788" cy="336073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Lst>
        </p:spPr>
      </p:pic>
      <p:sp>
        <p:nvSpPr>
          <p:cNvPr id="27654" name="Rettangolo 1"/>
          <p:cNvSpPr>
            <a:spLocks noChangeArrowheads="1"/>
          </p:cNvSpPr>
          <p:nvPr/>
        </p:nvSpPr>
        <p:spPr bwMode="auto">
          <a:xfrm>
            <a:off x="3402934" y="146050"/>
            <a:ext cx="322395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sz="5400" dirty="0" smtClean="0">
                <a:solidFill>
                  <a:srgbClr val="FFFF00"/>
                </a:solidFill>
              </a:rPr>
              <a:t>CANCRO</a:t>
            </a:r>
            <a:endParaRPr lang="it-IT" sz="5400" dirty="0">
              <a:solidFill>
                <a:srgbClr val="FFFF00"/>
              </a:solidFill>
            </a:endParaRPr>
          </a:p>
        </p:txBody>
      </p:sp>
    </p:spTree>
    <p:extLst>
      <p:ext uri="{BB962C8B-B14F-4D97-AF65-F5344CB8AC3E}">
        <p14:creationId xmlns:p14="http://schemas.microsoft.com/office/powerpoint/2010/main" val="38138236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9169" y="6372225"/>
            <a:ext cx="229552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5938" y="1171575"/>
            <a:ext cx="18288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062" y="1648747"/>
            <a:ext cx="8347075" cy="479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olo 1"/>
          <p:cNvSpPr txBox="1">
            <a:spLocks/>
          </p:cNvSpPr>
          <p:nvPr/>
        </p:nvSpPr>
        <p:spPr>
          <a:xfrm>
            <a:off x="457200" y="274638"/>
            <a:ext cx="82296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it-IT" smtClean="0">
                <a:solidFill>
                  <a:srgbClr val="FFFF00"/>
                </a:solidFill>
              </a:rPr>
              <a:t>CANCRO ALLA MAMMELLA</a:t>
            </a:r>
            <a:endParaRPr lang="it-IT" dirty="0">
              <a:solidFill>
                <a:srgbClr val="FFFF00"/>
              </a:solidFill>
            </a:endParaRPr>
          </a:p>
        </p:txBody>
      </p:sp>
    </p:spTree>
    <p:extLst>
      <p:ext uri="{BB962C8B-B14F-4D97-AF65-F5344CB8AC3E}">
        <p14:creationId xmlns:p14="http://schemas.microsoft.com/office/powerpoint/2010/main" val="15888710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p:cNvPicPr>
            <a:picLocks noChangeAspect="1" noChangeArrowheads="1"/>
          </p:cNvPicPr>
          <p:nvPr/>
        </p:nvPicPr>
        <p:blipFill>
          <a:blip r:embed="rId2"/>
          <a:srcRect/>
          <a:stretch>
            <a:fillRect/>
          </a:stretch>
        </p:blipFill>
        <p:spPr bwMode="auto">
          <a:xfrm>
            <a:off x="2441800" y="25386"/>
            <a:ext cx="4377378" cy="119900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03" name="Picture 3"/>
          <p:cNvPicPr>
            <a:picLocks noChangeAspect="1" noChangeArrowheads="1"/>
          </p:cNvPicPr>
          <p:nvPr/>
        </p:nvPicPr>
        <p:blipFill>
          <a:blip r:embed="rId3"/>
          <a:srcRect/>
          <a:stretch>
            <a:fillRect/>
          </a:stretch>
        </p:blipFill>
        <p:spPr bwMode="auto">
          <a:xfrm>
            <a:off x="2628691" y="1322387"/>
            <a:ext cx="3643312" cy="37147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a:blip r:embed="rId4"/>
          <a:srcRect/>
          <a:stretch>
            <a:fillRect/>
          </a:stretch>
        </p:blipFill>
        <p:spPr bwMode="auto">
          <a:xfrm>
            <a:off x="683568" y="2060848"/>
            <a:ext cx="5112568" cy="4050556"/>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5"/>
          <a:srcRect/>
          <a:stretch>
            <a:fillRect/>
          </a:stretch>
        </p:blipFill>
        <p:spPr bwMode="auto">
          <a:xfrm>
            <a:off x="6274986" y="1599207"/>
            <a:ext cx="2704267" cy="510222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11089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Grp="1" noChangeAspect="1" noChangeArrowheads="1"/>
          </p:cNvPicPr>
          <p:nvPr>
            <p:ph idx="1"/>
          </p:nvPr>
        </p:nvPicPr>
        <p:blipFill>
          <a:blip r:embed="rId2"/>
          <a:srcRect/>
          <a:stretch>
            <a:fillRect/>
          </a:stretch>
        </p:blipFill>
        <p:spPr>
          <a:xfrm>
            <a:off x="430213" y="2438400"/>
            <a:ext cx="8074025" cy="2184400"/>
          </a:xfrm>
          <a:effectLst>
            <a:prstShdw prst="shdw17" dist="17961" dir="2700000">
              <a:schemeClr val="accent1">
                <a:gamma/>
                <a:shade val="60000"/>
                <a:invGamma/>
              </a:schemeClr>
            </a:prstShdw>
          </a:effectLst>
          <a:extLst>
            <a:ext uri="{91240B29-F687-4F45-9708-019B960494DF}">
              <a14:hiddenLine xmlns:a14="http://schemas.microsoft.com/office/drawing/2010/main" w="9525">
                <a:solidFill>
                  <a:schemeClr val="tx1"/>
                </a:solidFill>
                <a:miter lim="800000"/>
                <a:headEnd type="none" w="sm" len="sm"/>
                <a:tailEnd type="none" w="sm" len="sm"/>
              </a14:hiddenLine>
            </a:ext>
          </a:extLst>
        </p:spPr>
      </p:pic>
      <p:pic>
        <p:nvPicPr>
          <p:cNvPr id="5" name="Picture 4"/>
          <p:cNvPicPr>
            <a:picLocks noChangeAspect="1" noChangeArrowheads="1"/>
          </p:cNvPicPr>
          <p:nvPr/>
        </p:nvPicPr>
        <p:blipFill>
          <a:blip r:embed="rId3"/>
          <a:srcRect/>
          <a:stretch>
            <a:fillRect/>
          </a:stretch>
        </p:blipFill>
        <p:spPr bwMode="auto">
          <a:xfrm>
            <a:off x="3581400" y="144463"/>
            <a:ext cx="1427163" cy="1925637"/>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Lst>
        </p:spPr>
      </p:pic>
      <p:pic>
        <p:nvPicPr>
          <p:cNvPr id="28676" name="Picture 2" descr="C:\Users\Patrizia\Desktop\medullobalstom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54681">
            <a:off x="6011863" y="381000"/>
            <a:ext cx="234315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2" descr="C:\Users\Patrizia\Desktop\uomo-che-tiene-mano-al-bimb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458530">
            <a:off x="255588" y="384175"/>
            <a:ext cx="2459037"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Rettangolo 1"/>
          <p:cNvSpPr>
            <a:spLocks noChangeArrowheads="1"/>
          </p:cNvSpPr>
          <p:nvPr/>
        </p:nvSpPr>
        <p:spPr bwMode="auto">
          <a:xfrm>
            <a:off x="249238" y="3581400"/>
            <a:ext cx="826135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it-IT" sz="6000" b="1"/>
              <a:t>                                                </a:t>
            </a:r>
          </a:p>
          <a:p>
            <a:pPr algn="ctr"/>
            <a:r>
              <a:rPr lang="it-IT" sz="6000" b="1">
                <a:solidFill>
                  <a:srgbClr val="FFFF00"/>
                </a:solidFill>
              </a:rPr>
              <a:t>?</a:t>
            </a:r>
          </a:p>
          <a:p>
            <a:pPr algn="ctr"/>
            <a:r>
              <a:rPr lang="it-IT" sz="3200" b="1" i="1">
                <a:solidFill>
                  <a:srgbClr val="FFFF00"/>
                </a:solidFill>
              </a:rPr>
              <a:t>La popolazione infantile (0-14) si è dimezzata dal 1970 al 2015!…</a:t>
            </a:r>
          </a:p>
        </p:txBody>
      </p:sp>
    </p:spTree>
    <p:extLst>
      <p:ext uri="{BB962C8B-B14F-4D97-AF65-F5344CB8AC3E}">
        <p14:creationId xmlns:p14="http://schemas.microsoft.com/office/powerpoint/2010/main" val="389067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atrizia\Desktop\00-verdure-esposte-a-montale.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rot="20147093">
            <a:off x="450046" y="1095717"/>
            <a:ext cx="2304256" cy="254688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Patrizia\Desktop\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53720">
            <a:off x="5123978" y="3868806"/>
            <a:ext cx="3614206" cy="2612295"/>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p:cNvSpPr/>
          <p:nvPr/>
        </p:nvSpPr>
        <p:spPr>
          <a:xfrm>
            <a:off x="4813990" y="4365104"/>
            <a:ext cx="4061146" cy="646331"/>
          </a:xfrm>
          <a:prstGeom prst="rect">
            <a:avLst/>
          </a:prstGeom>
        </p:spPr>
        <p:txBody>
          <a:bodyPr wrap="square">
            <a:spAutoFit/>
          </a:bodyPr>
          <a:lstStyle/>
          <a:p>
            <a:pPr algn="ctr"/>
            <a:r>
              <a:rPr lang="it-IT" dirty="0"/>
              <a:t>INCENDIO ALLA DISCARICA DEL CASSERO (</a:t>
            </a:r>
            <a:r>
              <a:rPr lang="it-IT" dirty="0" err="1"/>
              <a:t>Pt</a:t>
            </a:r>
            <a:r>
              <a:rPr lang="it-IT" dirty="0"/>
              <a:t>) </a:t>
            </a:r>
            <a:r>
              <a:rPr lang="it-IT" dirty="0" smtClean="0"/>
              <a:t>5 </a:t>
            </a:r>
            <a:r>
              <a:rPr lang="it-IT" dirty="0"/>
              <a:t>luglio </a:t>
            </a:r>
            <a:r>
              <a:rPr lang="it-IT" dirty="0" smtClean="0"/>
              <a:t>2016</a:t>
            </a:r>
            <a:endParaRPr lang="it-IT" dirty="0"/>
          </a:p>
        </p:txBody>
      </p:sp>
      <p:sp>
        <p:nvSpPr>
          <p:cNvPr id="6" name="Rettangolo 5"/>
          <p:cNvSpPr/>
          <p:nvPr/>
        </p:nvSpPr>
        <p:spPr>
          <a:xfrm rot="20573274">
            <a:off x="179512" y="1616856"/>
            <a:ext cx="2412815" cy="923330"/>
          </a:xfrm>
          <a:prstGeom prst="rect">
            <a:avLst/>
          </a:prstGeom>
        </p:spPr>
        <p:txBody>
          <a:bodyPr wrap="square">
            <a:spAutoFit/>
          </a:bodyPr>
          <a:lstStyle/>
          <a:p>
            <a:pPr algn="ctr"/>
            <a:r>
              <a:rPr lang="it-IT" b="1" i="1" dirty="0">
                <a:solidFill>
                  <a:schemeClr val="bg1"/>
                </a:solidFill>
              </a:rPr>
              <a:t>…..broccoli sotto inceneritore in Toscana!</a:t>
            </a:r>
            <a:endParaRPr lang="it-IT" dirty="0"/>
          </a:p>
        </p:txBody>
      </p:sp>
      <p:pic>
        <p:nvPicPr>
          <p:cNvPr id="8" name="Picture 2" descr="C:\Users\Patrizia\Desktop\lonigo-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470590"/>
            <a:ext cx="4554030" cy="2238596"/>
          </a:xfrm>
          <a:prstGeom prst="rect">
            <a:avLst/>
          </a:prstGeom>
          <a:noFill/>
          <a:extLst>
            <a:ext uri="{909E8E84-426E-40DD-AFC4-6F175D3DCCD1}">
              <a14:hiddenFill xmlns:a14="http://schemas.microsoft.com/office/drawing/2010/main">
                <a:solidFill>
                  <a:srgbClr val="FFFFFF"/>
                </a:solidFill>
              </a14:hiddenFill>
            </a:ext>
          </a:extLst>
        </p:spPr>
      </p:pic>
      <p:sp>
        <p:nvSpPr>
          <p:cNvPr id="7" name="Rettangolo 6"/>
          <p:cNvSpPr/>
          <p:nvPr/>
        </p:nvSpPr>
        <p:spPr>
          <a:xfrm>
            <a:off x="1861" y="5315161"/>
            <a:ext cx="4552170" cy="1692771"/>
          </a:xfrm>
          <a:prstGeom prst="rect">
            <a:avLst/>
          </a:prstGeom>
          <a:noFill/>
        </p:spPr>
        <p:txBody>
          <a:bodyPr wrap="square">
            <a:spAutoFit/>
          </a:bodyPr>
          <a:lstStyle/>
          <a:p>
            <a:r>
              <a:rPr lang="it-IT" sz="1600" dirty="0"/>
              <a:t/>
            </a:r>
            <a:br>
              <a:rPr lang="it-IT" sz="1600" dirty="0"/>
            </a:br>
            <a:endParaRPr lang="it-IT" sz="1600" dirty="0" smtClean="0"/>
          </a:p>
          <a:p>
            <a:pPr algn="ctr"/>
            <a:r>
              <a:rPr lang="it-IT" b="1" dirty="0" smtClean="0">
                <a:solidFill>
                  <a:schemeClr val="bg1"/>
                </a:solidFill>
              </a:rPr>
              <a:t>Lonigo</a:t>
            </a:r>
            <a:r>
              <a:rPr lang="it-IT" b="1" dirty="0">
                <a:solidFill>
                  <a:schemeClr val="bg1"/>
                </a:solidFill>
              </a:rPr>
              <a:t>, in 10mila </a:t>
            </a:r>
            <a:r>
              <a:rPr lang="it-IT" b="1" dirty="0" smtClean="0">
                <a:solidFill>
                  <a:schemeClr val="bg1"/>
                </a:solidFill>
              </a:rPr>
              <a:t>contro </a:t>
            </a:r>
            <a:r>
              <a:rPr lang="it-IT" b="1" dirty="0" err="1" smtClean="0">
                <a:solidFill>
                  <a:schemeClr val="bg1"/>
                </a:solidFill>
              </a:rPr>
              <a:t>Pfas</a:t>
            </a:r>
            <a:r>
              <a:rPr lang="it-IT" b="1" dirty="0" smtClean="0">
                <a:solidFill>
                  <a:schemeClr val="bg1"/>
                </a:solidFill>
              </a:rPr>
              <a:t> nella marcia organizzata </a:t>
            </a:r>
            <a:r>
              <a:rPr lang="it-IT" b="1" dirty="0">
                <a:solidFill>
                  <a:schemeClr val="bg1"/>
                </a:solidFill>
              </a:rPr>
              <a:t>da "Mamme no </a:t>
            </a:r>
            <a:r>
              <a:rPr lang="it-IT" b="1" dirty="0" err="1">
                <a:solidFill>
                  <a:schemeClr val="bg1"/>
                </a:solidFill>
              </a:rPr>
              <a:t>Pfas</a:t>
            </a:r>
            <a:r>
              <a:rPr lang="it-IT" b="1" dirty="0">
                <a:solidFill>
                  <a:schemeClr val="bg1"/>
                </a:solidFill>
              </a:rPr>
              <a:t>" </a:t>
            </a:r>
            <a:r>
              <a:rPr lang="it-IT" b="1" dirty="0" smtClean="0">
                <a:solidFill>
                  <a:schemeClr val="bg1"/>
                </a:solidFill>
              </a:rPr>
              <a:t>8 </a:t>
            </a:r>
            <a:r>
              <a:rPr lang="it-IT" b="1" dirty="0">
                <a:solidFill>
                  <a:schemeClr val="bg1"/>
                </a:solidFill>
              </a:rPr>
              <a:t>ottobre 2017</a:t>
            </a:r>
            <a:br>
              <a:rPr lang="it-IT" b="1" dirty="0">
                <a:solidFill>
                  <a:schemeClr val="bg1"/>
                </a:solidFill>
              </a:rPr>
            </a:br>
            <a:endParaRPr lang="it-IT" dirty="0">
              <a:solidFill>
                <a:schemeClr val="bg1"/>
              </a:solidFill>
            </a:endParaRPr>
          </a:p>
        </p:txBody>
      </p:sp>
      <p:pic>
        <p:nvPicPr>
          <p:cNvPr id="9" name="Picture 2" descr="C:\Users\Patrizia\Desktop\image0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6552" y="980728"/>
            <a:ext cx="3620634" cy="2633878"/>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p:cNvSpPr/>
          <p:nvPr/>
        </p:nvSpPr>
        <p:spPr>
          <a:xfrm>
            <a:off x="632272" y="51940"/>
            <a:ext cx="7992888" cy="683264"/>
          </a:xfrm>
          <a:prstGeom prst="rect">
            <a:avLst/>
          </a:prstGeom>
          <a:solidFill>
            <a:srgbClr val="00FF00"/>
          </a:solidFill>
        </p:spPr>
        <p:txBody>
          <a:bodyPr wrap="square">
            <a:spAutoFit/>
          </a:bodyPr>
          <a:lstStyle/>
          <a:p>
            <a:pPr algn="ctr">
              <a:lnSpc>
                <a:spcPct val="80000"/>
              </a:lnSpc>
            </a:pPr>
            <a:r>
              <a:rPr lang="it-IT" sz="2400" b="1" dirty="0"/>
              <a:t>La salubrità del cibo dipende anche dalla qualità di: </a:t>
            </a:r>
            <a:r>
              <a:rPr lang="it-IT" sz="2400" b="1" i="1" dirty="0"/>
              <a:t>ARIA, ACQUA, SUOLO</a:t>
            </a:r>
            <a:r>
              <a:rPr lang="it-IT" sz="2400" b="1" dirty="0"/>
              <a:t>…</a:t>
            </a:r>
          </a:p>
        </p:txBody>
      </p:sp>
      <p:pic>
        <p:nvPicPr>
          <p:cNvPr id="11" name="Picture 3" descr="C:\Users\Patrizia\Desktop\cxefVeh0.jpe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972251">
            <a:off x="6810552" y="1092384"/>
            <a:ext cx="2136527" cy="2136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6789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313" y="1052513"/>
            <a:ext cx="7951787" cy="47736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55" name="Text Box 3"/>
          <p:cNvSpPr txBox="1">
            <a:spLocks noChangeArrowheads="1"/>
          </p:cNvSpPr>
          <p:nvPr/>
        </p:nvSpPr>
        <p:spPr bwMode="auto">
          <a:xfrm>
            <a:off x="433388" y="198438"/>
            <a:ext cx="8255000" cy="227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itchFamily="34" charset="0"/>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itchFamily="34" charset="0"/>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itchFamily="34" charset="0"/>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itchFamily="34" charset="0"/>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itchFamily="34"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itchFamily="34"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itchFamily="34"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itchFamily="34"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Lst>
              <a:defRPr>
                <a:solidFill>
                  <a:schemeClr val="tx1"/>
                </a:solidFill>
                <a:latin typeface="Arial" pitchFamily="34" charset="0"/>
              </a:defRPr>
            </a:lvl9pPr>
          </a:lstStyle>
          <a:p>
            <a:pPr eaLnBrk="1" hangingPunct="1"/>
            <a:r>
              <a:rPr lang="en-US" sz="2000" i="1">
                <a:solidFill>
                  <a:srgbClr val="FFFF00"/>
                </a:solidFill>
                <a:ea typeface="MS PGothic" pitchFamily="34" charset="-128"/>
              </a:rPr>
              <a:t>The Lancet Oncology</a:t>
            </a:r>
            <a:r>
              <a:rPr lang="en-US" sz="2000">
                <a:solidFill>
                  <a:srgbClr val="FFFF00"/>
                </a:solidFill>
                <a:ea typeface="MS PGothic" pitchFamily="34" charset="-128"/>
              </a:rPr>
              <a:t> DOI: (10.1016/S1470-2045(17)30186-9)</a:t>
            </a:r>
          </a:p>
          <a:p>
            <a:pPr eaLnBrk="1" hangingPunct="1"/>
            <a:r>
              <a:rPr lang="en-US" sz="2000">
                <a:solidFill>
                  <a:srgbClr val="FFFF00"/>
                </a:solidFill>
                <a:ea typeface="MS PGothic" pitchFamily="34" charset="-128"/>
              </a:rPr>
              <a:t>CANCER INCIDENCE  AGE 0-14  and 15-19</a:t>
            </a:r>
          </a:p>
        </p:txBody>
      </p:sp>
      <p:sp>
        <p:nvSpPr>
          <p:cNvPr id="23556" name="Text Box 4"/>
          <p:cNvSpPr txBox="1">
            <a:spLocks noChangeArrowheads="1"/>
          </p:cNvSpPr>
          <p:nvPr/>
        </p:nvSpPr>
        <p:spPr bwMode="auto">
          <a:xfrm>
            <a:off x="952500" y="6624638"/>
            <a:ext cx="5556250"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tabLst>
                <a:tab pos="723900" algn="l"/>
                <a:tab pos="1447800" algn="l"/>
                <a:tab pos="2171700" algn="l"/>
                <a:tab pos="2895600" algn="l"/>
                <a:tab pos="3619500" algn="l"/>
                <a:tab pos="4343400" algn="l"/>
                <a:tab pos="5067300" algn="l"/>
              </a:tabLst>
              <a:defRPr>
                <a:solidFill>
                  <a:schemeClr val="tx1"/>
                </a:solidFill>
                <a:latin typeface="Arial" pitchFamily="34" charset="0"/>
              </a:defRPr>
            </a:lvl1pPr>
            <a:lvl2pPr marL="742950" indent="-285750" eaLnBrk="0" hangingPunct="0">
              <a:tabLst>
                <a:tab pos="723900" algn="l"/>
                <a:tab pos="1447800" algn="l"/>
                <a:tab pos="2171700" algn="l"/>
                <a:tab pos="2895600" algn="l"/>
                <a:tab pos="3619500" algn="l"/>
                <a:tab pos="4343400" algn="l"/>
                <a:tab pos="5067300" algn="l"/>
              </a:tabLst>
              <a:defRPr>
                <a:solidFill>
                  <a:schemeClr val="tx1"/>
                </a:solidFill>
                <a:latin typeface="Arial" pitchFamily="34" charset="0"/>
              </a:defRPr>
            </a:lvl2pPr>
            <a:lvl3pPr marL="1143000" indent="-228600" eaLnBrk="0" hangingPunct="0">
              <a:tabLst>
                <a:tab pos="723900" algn="l"/>
                <a:tab pos="1447800" algn="l"/>
                <a:tab pos="2171700" algn="l"/>
                <a:tab pos="2895600" algn="l"/>
                <a:tab pos="3619500" algn="l"/>
                <a:tab pos="4343400" algn="l"/>
                <a:tab pos="5067300" algn="l"/>
              </a:tabLst>
              <a:defRPr>
                <a:solidFill>
                  <a:schemeClr val="tx1"/>
                </a:solidFill>
                <a:latin typeface="Arial" pitchFamily="34" charset="0"/>
              </a:defRPr>
            </a:lvl3pPr>
            <a:lvl4pPr marL="1600200" indent="-228600" eaLnBrk="0" hangingPunct="0">
              <a:tabLst>
                <a:tab pos="723900" algn="l"/>
                <a:tab pos="1447800" algn="l"/>
                <a:tab pos="2171700" algn="l"/>
                <a:tab pos="2895600" algn="l"/>
                <a:tab pos="3619500" algn="l"/>
                <a:tab pos="4343400" algn="l"/>
                <a:tab pos="5067300" algn="l"/>
              </a:tabLst>
              <a:defRPr>
                <a:solidFill>
                  <a:schemeClr val="tx1"/>
                </a:solidFill>
                <a:latin typeface="Arial" pitchFamily="34" charset="0"/>
              </a:defRPr>
            </a:lvl4pPr>
            <a:lvl5pPr marL="2057400" indent="-228600" eaLnBrk="0" hangingPunct="0">
              <a:tabLst>
                <a:tab pos="723900" algn="l"/>
                <a:tab pos="1447800" algn="l"/>
                <a:tab pos="2171700" algn="l"/>
                <a:tab pos="2895600" algn="l"/>
                <a:tab pos="3619500" algn="l"/>
                <a:tab pos="4343400" algn="l"/>
                <a:tab pos="5067300" algn="l"/>
              </a:tabLst>
              <a:defRPr>
                <a:solidFill>
                  <a:schemeClr val="tx1"/>
                </a:solidFill>
                <a:latin typeface="Arial" pitchFamily="34"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pitchFamily="34"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pitchFamily="34"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pitchFamily="34"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pitchFamily="34" charset="0"/>
              </a:defRPr>
            </a:lvl9pPr>
          </a:lstStyle>
          <a:p>
            <a:pPr eaLnBrk="1" hangingPunct="1"/>
            <a:r>
              <a:rPr lang="en-US" sz="900">
                <a:solidFill>
                  <a:srgbClr val="FFFFFF"/>
                </a:solidFill>
                <a:ea typeface="MS PGothic" pitchFamily="34" charset="-128"/>
              </a:rPr>
              <a:t>Copyright © 2017 World Health Organization</a:t>
            </a:r>
            <a:r>
              <a:rPr lang="en-US" sz="900">
                <a:solidFill>
                  <a:srgbClr val="FFFFFF"/>
                </a:solidFill>
                <a:ea typeface="MS PGothic" pitchFamily="34" charset="-128"/>
                <a:hlinkClick r:id="rId4"/>
              </a:rPr>
              <a:t> Terms and Conditions</a:t>
            </a:r>
          </a:p>
        </p:txBody>
      </p:sp>
      <p:pic>
        <p:nvPicPr>
          <p:cNvPr id="2355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75" y="6064250"/>
            <a:ext cx="708025" cy="793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55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1050" y="6096000"/>
            <a:ext cx="576262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379854"/>
      </p:ext>
    </p:extLst>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332656"/>
            <a:ext cx="8229600" cy="1143000"/>
          </a:xfrm>
        </p:spPr>
        <p:txBody>
          <a:bodyPr/>
          <a:lstStyle/>
          <a:p>
            <a:r>
              <a:rPr lang="it-IT" sz="4800" dirty="0" smtClean="0">
                <a:solidFill>
                  <a:srgbClr val="FFFF00"/>
                </a:solidFill>
              </a:rPr>
              <a:t>CHE FARE ?</a:t>
            </a:r>
            <a:endParaRPr lang="it-IT" sz="4800" dirty="0">
              <a:solidFill>
                <a:srgbClr val="FFFF00"/>
              </a:solidFill>
            </a:endParaRPr>
          </a:p>
        </p:txBody>
      </p:sp>
      <p:pic>
        <p:nvPicPr>
          <p:cNvPr id="4" name="Picture 18" descr="405866_323408981036863_203737476337348_964954_453771665_n">
            <a:hlinkClick r:id="rId2"/>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619672" y="1340768"/>
            <a:ext cx="5194523" cy="5344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78470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254" y="980728"/>
            <a:ext cx="3619500" cy="556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1" name="Rectangle 6"/>
          <p:cNvSpPr>
            <a:spLocks noGrp="1" noChangeArrowheads="1"/>
          </p:cNvSpPr>
          <p:nvPr>
            <p:ph type="title"/>
          </p:nvPr>
        </p:nvSpPr>
        <p:spPr>
          <a:xfrm>
            <a:off x="0" y="0"/>
            <a:ext cx="9036050" cy="1143000"/>
          </a:xfrm>
        </p:spPr>
        <p:txBody>
          <a:bodyPr/>
          <a:lstStyle/>
          <a:p>
            <a:pPr eaLnBrk="1" hangingPunct="1"/>
            <a:r>
              <a:rPr lang="it-IT" sz="2000" smtClean="0">
                <a:hlinkClick r:id="rId3"/>
              </a:rPr>
              <a:t>https://docs.google.com/folder/d/0B0HUqpeWxGXtVHBxR25icjBFNUk/edit</a:t>
            </a:r>
            <a:endParaRPr lang="it-IT" sz="2000" smtClean="0"/>
          </a:p>
        </p:txBody>
      </p:sp>
      <p:pic>
        <p:nvPicPr>
          <p:cNvPr id="43012" name="Picture 7" descr="Isde_Color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8529" y="3918657"/>
            <a:ext cx="2012950"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a:off x="3763536" y="1454497"/>
            <a:ext cx="5380464" cy="4031873"/>
          </a:xfrm>
          <a:prstGeom prst="rect">
            <a:avLst/>
          </a:prstGeom>
        </p:spPr>
        <p:txBody>
          <a:bodyPr wrap="square">
            <a:spAutoFit/>
          </a:bodyPr>
          <a:lstStyle/>
          <a:p>
            <a:pPr marL="571500" indent="-571500" algn="l">
              <a:buFont typeface="Arial" pitchFamily="34" charset="0"/>
              <a:buChar char="•"/>
            </a:pPr>
            <a:r>
              <a:rPr lang="it-IT" sz="3200" dirty="0" smtClean="0">
                <a:solidFill>
                  <a:srgbClr val="66FFFF"/>
                </a:solidFill>
              </a:rPr>
              <a:t>a </a:t>
            </a:r>
            <a:r>
              <a:rPr lang="it-IT" sz="3200" dirty="0">
                <a:solidFill>
                  <a:srgbClr val="66FFFF"/>
                </a:solidFill>
              </a:rPr>
              <a:t>livello </a:t>
            </a:r>
            <a:r>
              <a:rPr lang="it-IT" sz="3200" dirty="0" smtClean="0">
                <a:solidFill>
                  <a:srgbClr val="66FFFF"/>
                </a:solidFill>
              </a:rPr>
              <a:t>di Istituzioni</a:t>
            </a:r>
          </a:p>
          <a:p>
            <a:pPr algn="l"/>
            <a:r>
              <a:rPr lang="it-IT" sz="2400" b="0" dirty="0" smtClean="0">
                <a:solidFill>
                  <a:schemeClr val="bg1"/>
                </a:solidFill>
              </a:rPr>
              <a:t>    - esigere il rispetto del PAN</a:t>
            </a:r>
          </a:p>
          <a:p>
            <a:pPr algn="l"/>
            <a:r>
              <a:rPr lang="it-IT" sz="2400" b="0" dirty="0">
                <a:solidFill>
                  <a:schemeClr val="bg1"/>
                </a:solidFill>
              </a:rPr>
              <a:t> </a:t>
            </a:r>
            <a:r>
              <a:rPr lang="it-IT" sz="2400" b="0" dirty="0" smtClean="0">
                <a:solidFill>
                  <a:schemeClr val="bg1"/>
                </a:solidFill>
              </a:rPr>
              <a:t>   - bandire diserbanti</a:t>
            </a:r>
          </a:p>
          <a:p>
            <a:pPr algn="l"/>
            <a:r>
              <a:rPr lang="it-IT" sz="2400" b="0" dirty="0">
                <a:solidFill>
                  <a:schemeClr val="bg1"/>
                </a:solidFill>
              </a:rPr>
              <a:t> </a:t>
            </a:r>
            <a:r>
              <a:rPr lang="it-IT" sz="2400" b="0" dirty="0" smtClean="0">
                <a:solidFill>
                  <a:schemeClr val="bg1"/>
                </a:solidFill>
              </a:rPr>
              <a:t>   -privilegiare compostaggio</a:t>
            </a:r>
          </a:p>
          <a:p>
            <a:pPr algn="l"/>
            <a:r>
              <a:rPr lang="it-IT" sz="2400" b="0" dirty="0" smtClean="0">
                <a:solidFill>
                  <a:schemeClr val="bg1"/>
                </a:solidFill>
              </a:rPr>
              <a:t>    - no digestione anaerobica biogas</a:t>
            </a:r>
          </a:p>
          <a:p>
            <a:pPr algn="l"/>
            <a:r>
              <a:rPr lang="it-IT" sz="2400" b="0" dirty="0">
                <a:solidFill>
                  <a:schemeClr val="bg1"/>
                </a:solidFill>
              </a:rPr>
              <a:t> </a:t>
            </a:r>
            <a:r>
              <a:rPr lang="it-IT" sz="2400" b="0" dirty="0" smtClean="0">
                <a:solidFill>
                  <a:schemeClr val="bg1"/>
                </a:solidFill>
              </a:rPr>
              <a:t>    - mense biologiche</a:t>
            </a:r>
          </a:p>
          <a:p>
            <a:pPr algn="l"/>
            <a:r>
              <a:rPr lang="it-IT" sz="2400" dirty="0" smtClean="0">
                <a:solidFill>
                  <a:schemeClr val="bg1"/>
                </a:solidFill>
              </a:rPr>
              <a:t>       ………………</a:t>
            </a:r>
            <a:endParaRPr lang="it-IT" sz="3600" dirty="0" smtClean="0">
              <a:solidFill>
                <a:schemeClr val="bg1"/>
              </a:solidFill>
            </a:endParaRPr>
          </a:p>
          <a:p>
            <a:pPr marL="571500" indent="-571500" algn="l">
              <a:buFont typeface="Arial" pitchFamily="34" charset="0"/>
              <a:buChar char="•"/>
            </a:pPr>
            <a:r>
              <a:rPr lang="it-IT" sz="3200" dirty="0" smtClean="0">
                <a:solidFill>
                  <a:srgbClr val="66FFFF"/>
                </a:solidFill>
              </a:rPr>
              <a:t>come singoli:</a:t>
            </a:r>
          </a:p>
          <a:p>
            <a:pPr marL="571500" indent="-571500" algn="l">
              <a:buFont typeface="Arial" pitchFamily="34" charset="0"/>
              <a:buChar char="•"/>
            </a:pPr>
            <a:r>
              <a:rPr lang="it-IT" sz="2400" b="0" dirty="0">
                <a:solidFill>
                  <a:schemeClr val="bg1"/>
                </a:solidFill>
              </a:rPr>
              <a:t>- </a:t>
            </a:r>
            <a:r>
              <a:rPr lang="it-IT" sz="2400" b="0" dirty="0" smtClean="0">
                <a:solidFill>
                  <a:schemeClr val="bg1"/>
                </a:solidFill>
              </a:rPr>
              <a:t>scelte consapevoli</a:t>
            </a:r>
          </a:p>
          <a:p>
            <a:pPr marL="571500" indent="-571500" algn="l">
              <a:buFont typeface="Arial" pitchFamily="34" charset="0"/>
              <a:buChar char="•"/>
            </a:pPr>
            <a:r>
              <a:rPr lang="it-IT" sz="2400" b="0" dirty="0" smtClean="0">
                <a:solidFill>
                  <a:schemeClr val="bg1"/>
                </a:solidFill>
              </a:rPr>
              <a:t>- cibo biologico</a:t>
            </a:r>
            <a:r>
              <a:rPr lang="it-IT" sz="2400" dirty="0" smtClean="0">
                <a:solidFill>
                  <a:schemeClr val="bg1"/>
                </a:solidFill>
              </a:rPr>
              <a:t>!</a:t>
            </a:r>
            <a:endParaRPr lang="it-IT" sz="2400" dirty="0">
              <a:solidFill>
                <a:schemeClr val="bg1"/>
              </a:solidFill>
            </a:endParaRPr>
          </a:p>
        </p:txBody>
      </p:sp>
    </p:spTree>
    <p:extLst>
      <p:ext uri="{BB962C8B-B14F-4D97-AF65-F5344CB8AC3E}">
        <p14:creationId xmlns:p14="http://schemas.microsoft.com/office/powerpoint/2010/main" val="12983491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olo 1"/>
          <p:cNvSpPr>
            <a:spLocks noGrp="1"/>
          </p:cNvSpPr>
          <p:nvPr>
            <p:ph type="title"/>
          </p:nvPr>
        </p:nvSpPr>
        <p:spPr>
          <a:xfrm>
            <a:off x="1619672" y="116632"/>
            <a:ext cx="7416824" cy="576064"/>
          </a:xfrm>
          <a:noFill/>
        </p:spPr>
        <p:txBody>
          <a:bodyPr>
            <a:normAutofit fontScale="90000"/>
          </a:bodyPr>
          <a:lstStyle/>
          <a:p>
            <a:r>
              <a:rPr lang="it-IT" sz="3600" b="1" dirty="0" smtClean="0">
                <a:solidFill>
                  <a:srgbClr val="FFFF00"/>
                </a:solidFill>
              </a:rPr>
              <a:t>SUOLO: </a:t>
            </a:r>
            <a:r>
              <a:rPr lang="it-IT" sz="3600" b="1" i="1" u="sng" dirty="0" smtClean="0">
                <a:solidFill>
                  <a:srgbClr val="FFFF00"/>
                </a:solidFill>
              </a:rPr>
              <a:t>RADICE</a:t>
            </a:r>
            <a:r>
              <a:rPr lang="it-IT" sz="3600" b="1" dirty="0" smtClean="0">
                <a:solidFill>
                  <a:srgbClr val="FFFF00"/>
                </a:solidFill>
              </a:rPr>
              <a:t> DELLA </a:t>
            </a:r>
            <a:r>
              <a:rPr lang="it-IT" sz="3600" b="1" i="1" u="sng" dirty="0" smtClean="0">
                <a:solidFill>
                  <a:srgbClr val="FFFF00"/>
                </a:solidFill>
              </a:rPr>
              <a:t>VITA</a:t>
            </a:r>
          </a:p>
        </p:txBody>
      </p:sp>
      <p:pic>
        <p:nvPicPr>
          <p:cNvPr id="2457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85" y="0"/>
            <a:ext cx="2210780" cy="325395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0" name="Rettangolo 4"/>
          <p:cNvSpPr>
            <a:spLocks noChangeArrowheads="1"/>
          </p:cNvSpPr>
          <p:nvPr/>
        </p:nvSpPr>
        <p:spPr bwMode="auto">
          <a:xfrm>
            <a:off x="2356810" y="764703"/>
            <a:ext cx="6787190" cy="575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l">
              <a:buFont typeface="Arial" pitchFamily="34" charset="0"/>
              <a:buChar char="•"/>
            </a:pPr>
            <a:r>
              <a:rPr lang="it-IT" sz="2000" b="0" i="1" dirty="0" smtClean="0">
                <a:solidFill>
                  <a:schemeClr val="bg1"/>
                </a:solidFill>
              </a:rPr>
              <a:t>In1 grammo </a:t>
            </a:r>
            <a:r>
              <a:rPr lang="it-IT" sz="2000" b="0" i="1" dirty="0">
                <a:solidFill>
                  <a:schemeClr val="bg1"/>
                </a:solidFill>
              </a:rPr>
              <a:t>di suolo </a:t>
            </a:r>
            <a:r>
              <a:rPr lang="it-IT" sz="2000" b="0" i="1" dirty="0" smtClean="0">
                <a:solidFill>
                  <a:schemeClr val="bg1"/>
                </a:solidFill>
              </a:rPr>
              <a:t>fertile </a:t>
            </a:r>
            <a:r>
              <a:rPr lang="it-IT" sz="2000" b="0" i="1" u="sng" dirty="0" smtClean="0">
                <a:solidFill>
                  <a:schemeClr val="bg1"/>
                </a:solidFill>
              </a:rPr>
              <a:t>centinaia </a:t>
            </a:r>
            <a:r>
              <a:rPr lang="it-IT" sz="2000" b="0" i="1" u="sng" dirty="0">
                <a:solidFill>
                  <a:schemeClr val="bg1"/>
                </a:solidFill>
              </a:rPr>
              <a:t>di milioni di </a:t>
            </a:r>
            <a:r>
              <a:rPr lang="it-IT" sz="2000" b="0" i="1" u="sng" dirty="0" smtClean="0">
                <a:solidFill>
                  <a:schemeClr val="bg1"/>
                </a:solidFill>
              </a:rPr>
              <a:t>batteri</a:t>
            </a:r>
            <a:endParaRPr lang="it-IT" sz="2000" b="0" i="1" dirty="0" smtClean="0">
              <a:solidFill>
                <a:schemeClr val="bg1"/>
              </a:solidFill>
            </a:endParaRPr>
          </a:p>
          <a:p>
            <a:pPr marL="342900" indent="-342900" algn="l">
              <a:buFont typeface="Arial" pitchFamily="34" charset="0"/>
              <a:buChar char="•"/>
            </a:pPr>
            <a:r>
              <a:rPr lang="it-IT" sz="2000" b="0" i="1" dirty="0" smtClean="0">
                <a:solidFill>
                  <a:schemeClr val="bg1"/>
                </a:solidFill>
              </a:rPr>
              <a:t>Per formare </a:t>
            </a:r>
            <a:r>
              <a:rPr lang="it-IT" sz="2000" b="0" i="1" dirty="0">
                <a:solidFill>
                  <a:schemeClr val="bg1"/>
                </a:solidFill>
              </a:rPr>
              <a:t>pochi cm di suolo </a:t>
            </a:r>
            <a:r>
              <a:rPr lang="it-IT" sz="2000" b="0" i="1" dirty="0" smtClean="0">
                <a:solidFill>
                  <a:schemeClr val="bg1"/>
                </a:solidFill>
              </a:rPr>
              <a:t>servono oltre </a:t>
            </a:r>
            <a:r>
              <a:rPr lang="it-IT" sz="2000" b="0" i="1" u="sng" dirty="0" smtClean="0">
                <a:solidFill>
                  <a:schemeClr val="bg1"/>
                </a:solidFill>
              </a:rPr>
              <a:t>500 anni </a:t>
            </a:r>
          </a:p>
          <a:p>
            <a:pPr marL="285750" indent="-285750" algn="l">
              <a:buFont typeface="Arial" pitchFamily="34" charset="0"/>
              <a:buChar char="•"/>
            </a:pPr>
            <a:r>
              <a:rPr lang="it-IT" sz="2000" b="0" i="1" dirty="0" smtClean="0">
                <a:solidFill>
                  <a:schemeClr val="bg1"/>
                </a:solidFill>
              </a:rPr>
              <a:t>40</a:t>
            </a:r>
            <a:r>
              <a:rPr lang="it-IT" sz="2000" b="0" i="1" dirty="0">
                <a:solidFill>
                  <a:schemeClr val="bg1"/>
                </a:solidFill>
              </a:rPr>
              <a:t>% </a:t>
            </a:r>
            <a:r>
              <a:rPr lang="it-IT" sz="2000" b="0" i="1" dirty="0" smtClean="0">
                <a:solidFill>
                  <a:schemeClr val="bg1"/>
                </a:solidFill>
              </a:rPr>
              <a:t>del </a:t>
            </a:r>
            <a:r>
              <a:rPr lang="it-IT" sz="2000" b="0" i="1" dirty="0">
                <a:solidFill>
                  <a:schemeClr val="bg1"/>
                </a:solidFill>
              </a:rPr>
              <a:t>Pianeta minacciato da </a:t>
            </a:r>
            <a:r>
              <a:rPr lang="it-IT" sz="2000" b="0" i="1" u="sng" dirty="0" smtClean="0">
                <a:solidFill>
                  <a:schemeClr val="bg1"/>
                </a:solidFill>
              </a:rPr>
              <a:t>desertificazione ,</a:t>
            </a:r>
          </a:p>
          <a:p>
            <a:pPr marL="285750" indent="-285750" algn="l">
              <a:buFont typeface="Arial" pitchFamily="34" charset="0"/>
              <a:buChar char="•"/>
            </a:pPr>
            <a:r>
              <a:rPr lang="it-IT" sz="2000" b="0" i="1" dirty="0" smtClean="0">
                <a:solidFill>
                  <a:schemeClr val="bg1"/>
                </a:solidFill>
              </a:rPr>
              <a:t>Ogni </a:t>
            </a:r>
            <a:r>
              <a:rPr lang="it-IT" sz="2000" b="0" i="1" dirty="0">
                <a:solidFill>
                  <a:schemeClr val="bg1"/>
                </a:solidFill>
              </a:rPr>
              <a:t>anno </a:t>
            </a:r>
            <a:r>
              <a:rPr lang="it-IT" sz="2000" b="0" i="1" u="sng" dirty="0">
                <a:solidFill>
                  <a:schemeClr val="bg1"/>
                </a:solidFill>
              </a:rPr>
              <a:t>persi 12 milioni di ettari </a:t>
            </a:r>
            <a:r>
              <a:rPr lang="it-IT" sz="2000" b="0" i="1" dirty="0">
                <a:solidFill>
                  <a:schemeClr val="bg1"/>
                </a:solidFill>
              </a:rPr>
              <a:t>di terra </a:t>
            </a:r>
            <a:r>
              <a:rPr lang="it-IT" sz="2000" b="0" i="1" dirty="0" smtClean="0">
                <a:solidFill>
                  <a:schemeClr val="bg1"/>
                </a:solidFill>
              </a:rPr>
              <a:t>fertile</a:t>
            </a:r>
          </a:p>
          <a:p>
            <a:pPr marL="285750" indent="-285750" algn="l">
              <a:buFont typeface="Arial" pitchFamily="34" charset="0"/>
              <a:buChar char="•"/>
            </a:pPr>
            <a:r>
              <a:rPr lang="it-IT" sz="2000" b="0" i="1" dirty="0" smtClean="0">
                <a:solidFill>
                  <a:schemeClr val="bg1"/>
                </a:solidFill>
              </a:rPr>
              <a:t>Il 40</a:t>
            </a:r>
            <a:r>
              <a:rPr lang="it-IT" sz="2000" b="0" i="1" dirty="0">
                <a:solidFill>
                  <a:schemeClr val="bg1"/>
                </a:solidFill>
              </a:rPr>
              <a:t>% dei conflitti  </a:t>
            </a:r>
            <a:r>
              <a:rPr lang="it-IT" sz="2000" b="0" i="1" dirty="0" smtClean="0">
                <a:solidFill>
                  <a:schemeClr val="bg1"/>
                </a:solidFill>
              </a:rPr>
              <a:t>da </a:t>
            </a:r>
            <a:r>
              <a:rPr lang="it-IT" sz="2000" b="0" i="1" u="sng" dirty="0" smtClean="0">
                <a:solidFill>
                  <a:schemeClr val="bg1"/>
                </a:solidFill>
              </a:rPr>
              <a:t>competizione per </a:t>
            </a:r>
            <a:r>
              <a:rPr lang="it-IT" sz="2000" b="0" i="1" u="sng" dirty="0">
                <a:solidFill>
                  <a:schemeClr val="bg1"/>
                </a:solidFill>
              </a:rPr>
              <a:t>risorse naturali </a:t>
            </a:r>
          </a:p>
          <a:p>
            <a:pPr marL="285750" indent="-285750" algn="l">
              <a:buFont typeface="Arial" pitchFamily="34" charset="0"/>
              <a:buChar char="•"/>
            </a:pPr>
            <a:r>
              <a:rPr lang="it-IT" sz="2000" b="0" i="1" u="sng" dirty="0" smtClean="0">
                <a:solidFill>
                  <a:schemeClr val="bg1"/>
                </a:solidFill>
              </a:rPr>
              <a:t>Incremento  </a:t>
            </a:r>
            <a:r>
              <a:rPr lang="it-IT" sz="2000" b="0" i="1" u="sng" dirty="0">
                <a:solidFill>
                  <a:schemeClr val="bg1"/>
                </a:solidFill>
              </a:rPr>
              <a:t>annuo di </a:t>
            </a:r>
            <a:r>
              <a:rPr lang="it-IT" sz="2000" b="0" i="1" u="sng" dirty="0" smtClean="0">
                <a:solidFill>
                  <a:schemeClr val="bg1"/>
                </a:solidFill>
              </a:rPr>
              <a:t>Carbonio Organico </a:t>
            </a:r>
            <a:r>
              <a:rPr lang="it-IT" sz="2000" b="0" i="1" u="sng" dirty="0">
                <a:solidFill>
                  <a:schemeClr val="bg1"/>
                </a:solidFill>
              </a:rPr>
              <a:t>nel suolo:</a:t>
            </a:r>
          </a:p>
          <a:p>
            <a:pPr marL="742950" lvl="2" indent="-342900" algn="l"/>
            <a:r>
              <a:rPr lang="it-IT" sz="2000" b="0" i="1" dirty="0">
                <a:solidFill>
                  <a:schemeClr val="bg1"/>
                </a:solidFill>
              </a:rPr>
              <a:t> in terreni non coltivati </a:t>
            </a:r>
            <a:r>
              <a:rPr lang="it-IT" sz="2000" b="0" i="1" dirty="0" smtClean="0">
                <a:solidFill>
                  <a:schemeClr val="bg1"/>
                </a:solidFill>
              </a:rPr>
              <a:t>      = </a:t>
            </a:r>
            <a:r>
              <a:rPr lang="it-IT" sz="2000" b="0" i="1" dirty="0">
                <a:solidFill>
                  <a:schemeClr val="bg1"/>
                </a:solidFill>
              </a:rPr>
              <a:t>1.98 t/h, </a:t>
            </a:r>
          </a:p>
          <a:p>
            <a:pPr marL="742950" lvl="2" indent="-342900" algn="l"/>
            <a:r>
              <a:rPr lang="it-IT" sz="2000" b="0" i="1" u="sng" dirty="0">
                <a:solidFill>
                  <a:schemeClr val="bg1"/>
                </a:solidFill>
              </a:rPr>
              <a:t>coltivati in modo biologico =  3.5 t/h</a:t>
            </a:r>
          </a:p>
          <a:p>
            <a:pPr marL="400050" lvl="2" indent="0" algn="l">
              <a:buNone/>
            </a:pPr>
            <a:r>
              <a:rPr lang="it-IT" sz="1600" b="0" dirty="0">
                <a:solidFill>
                  <a:schemeClr val="bg1"/>
                </a:solidFill>
              </a:rPr>
              <a:t>       </a:t>
            </a:r>
            <a:r>
              <a:rPr lang="it-IT" sz="1600" b="0" i="1" dirty="0">
                <a:solidFill>
                  <a:schemeClr val="bg1"/>
                </a:solidFill>
              </a:rPr>
              <a:t>(http://www.fibl.org/en/team/gattinger-andreas.html)</a:t>
            </a:r>
          </a:p>
          <a:p>
            <a:pPr algn="ctr"/>
            <a:endParaRPr lang="it-IT" sz="1600" u="sng" dirty="0" smtClean="0">
              <a:solidFill>
                <a:schemeClr val="bg1"/>
              </a:solidFill>
              <a:latin typeface="Arial Black" pitchFamily="34" charset="0"/>
            </a:endParaRPr>
          </a:p>
          <a:p>
            <a:pPr algn="ctr"/>
            <a:r>
              <a:rPr lang="it-IT" sz="2400" i="1" dirty="0">
                <a:solidFill>
                  <a:srgbClr val="66FFFF"/>
                </a:solidFill>
                <a:latin typeface="Arial Black" pitchFamily="34" charset="0"/>
              </a:rPr>
              <a:t>FERTILITA’ DEI SUOLI: </a:t>
            </a:r>
            <a:r>
              <a:rPr lang="it-IT" sz="2400" i="1" dirty="0" smtClean="0">
                <a:solidFill>
                  <a:srgbClr val="66FFFF"/>
                </a:solidFill>
                <a:latin typeface="Arial Black" pitchFamily="34" charset="0"/>
              </a:rPr>
              <a:t>CONTRASTO </a:t>
            </a:r>
            <a:r>
              <a:rPr lang="it-IT" sz="2400" i="1" dirty="0">
                <a:solidFill>
                  <a:srgbClr val="66FFFF"/>
                </a:solidFill>
                <a:latin typeface="Arial Black" pitchFamily="34" charset="0"/>
              </a:rPr>
              <a:t>AI </a:t>
            </a:r>
          </a:p>
          <a:p>
            <a:pPr algn="ctr"/>
            <a:r>
              <a:rPr lang="it-IT" sz="2400" i="1" dirty="0">
                <a:solidFill>
                  <a:srgbClr val="66FFFF"/>
                </a:solidFill>
                <a:latin typeface="Arial Black" pitchFamily="34" charset="0"/>
              </a:rPr>
              <a:t>CAMBIAMENTI CLIMATICI! </a:t>
            </a:r>
          </a:p>
          <a:p>
            <a:pPr algn="ctr"/>
            <a:endParaRPr lang="it-IT" sz="2800" u="sng" dirty="0">
              <a:latin typeface="Arial Black" pitchFamily="34" charset="0"/>
            </a:endParaRPr>
          </a:p>
          <a:p>
            <a:pPr algn="ctr"/>
            <a:r>
              <a:rPr lang="it-IT" sz="2800" i="1" dirty="0" smtClean="0">
                <a:solidFill>
                  <a:srgbClr val="66FFFF"/>
                </a:solidFill>
                <a:latin typeface="Arial Black" pitchFamily="34" charset="0"/>
              </a:rPr>
              <a:t>AGRICOLTURA </a:t>
            </a:r>
            <a:r>
              <a:rPr lang="it-IT" sz="2800" i="1" dirty="0">
                <a:solidFill>
                  <a:srgbClr val="66FFFF"/>
                </a:solidFill>
                <a:latin typeface="Arial Black" pitchFamily="34" charset="0"/>
              </a:rPr>
              <a:t>BIOLOGICA </a:t>
            </a:r>
            <a:endParaRPr lang="it-IT" sz="2800" i="1" dirty="0" smtClean="0">
              <a:solidFill>
                <a:srgbClr val="66FFFF"/>
              </a:solidFill>
              <a:latin typeface="Arial Black" pitchFamily="34" charset="0"/>
            </a:endParaRPr>
          </a:p>
          <a:p>
            <a:pPr algn="ctr"/>
            <a:r>
              <a:rPr lang="it-IT" sz="2800" i="1" dirty="0" smtClean="0">
                <a:solidFill>
                  <a:srgbClr val="66FFFF"/>
                </a:solidFill>
                <a:latin typeface="Arial Black" pitchFamily="34" charset="0"/>
              </a:rPr>
              <a:t>= </a:t>
            </a:r>
          </a:p>
          <a:p>
            <a:pPr algn="ctr"/>
            <a:r>
              <a:rPr lang="it-IT" sz="2800" i="1" dirty="0" smtClean="0">
                <a:solidFill>
                  <a:srgbClr val="66FFFF"/>
                </a:solidFill>
                <a:latin typeface="Arial Black" pitchFamily="34" charset="0"/>
              </a:rPr>
              <a:t>STRUMENTO </a:t>
            </a:r>
            <a:r>
              <a:rPr lang="it-IT" sz="2800" i="1" dirty="0">
                <a:solidFill>
                  <a:srgbClr val="66FFFF"/>
                </a:solidFill>
                <a:latin typeface="Arial Black" pitchFamily="34" charset="0"/>
              </a:rPr>
              <a:t>DI PACE!</a:t>
            </a:r>
          </a:p>
          <a:p>
            <a:r>
              <a:rPr lang="it-IT" sz="1600" i="1" dirty="0" smtClean="0">
                <a:solidFill>
                  <a:srgbClr val="66FFFF"/>
                </a:solidFill>
                <a:hlinkClick r:id="rId3"/>
              </a:rPr>
              <a:t>http</a:t>
            </a:r>
            <a:r>
              <a:rPr lang="it-IT" sz="1600" i="1" dirty="0">
                <a:solidFill>
                  <a:srgbClr val="66FFFF"/>
                </a:solidFill>
                <a:hlinkClick r:id="rId3"/>
              </a:rPr>
              <a:t>://www.fao.org/docrep/t0389e/t0389e02.htm</a:t>
            </a:r>
            <a:endParaRPr lang="it-IT" sz="1600" i="1" dirty="0">
              <a:solidFill>
                <a:srgbClr val="66FFFF"/>
              </a:solidFill>
            </a:endParaRPr>
          </a:p>
        </p:txBody>
      </p:sp>
      <p:pic>
        <p:nvPicPr>
          <p:cNvPr id="5" name="Picture 2" descr="C:\Users\Patrizia\Desktop\media_l_517264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3389717"/>
            <a:ext cx="1136047" cy="75440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2" y="4356763"/>
            <a:ext cx="2177298" cy="250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55812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88640"/>
            <a:ext cx="7859373" cy="4683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egnaposto contenuto 2"/>
          <p:cNvSpPr>
            <a:spLocks noGrp="1"/>
          </p:cNvSpPr>
          <p:nvPr>
            <p:ph idx="1"/>
          </p:nvPr>
        </p:nvSpPr>
        <p:spPr>
          <a:xfrm>
            <a:off x="56445" y="5013176"/>
            <a:ext cx="8774528" cy="1656184"/>
          </a:xfrm>
          <a:solidFill>
            <a:srgbClr val="FFFFCC"/>
          </a:solidFill>
        </p:spPr>
        <p:txBody>
          <a:bodyPr/>
          <a:lstStyle/>
          <a:p>
            <a:pPr marL="0" indent="0" algn="ctr">
              <a:buNone/>
            </a:pPr>
            <a:r>
              <a:rPr lang="it-IT" sz="2000" b="1" dirty="0" smtClean="0"/>
              <a:t>“</a:t>
            </a:r>
            <a:r>
              <a:rPr lang="it-IT" sz="2000" b="1" i="1" dirty="0" smtClean="0"/>
              <a:t>aumentare la percentuale di agricoltura che utilizza </a:t>
            </a:r>
            <a:r>
              <a:rPr lang="it-IT" sz="2000" b="1" i="1" u="sng" dirty="0" smtClean="0"/>
              <a:t>metodi biologici e sostenibili </a:t>
            </a:r>
            <a:r>
              <a:rPr lang="it-IT" sz="2000" b="1" i="1" dirty="0" smtClean="0"/>
              <a:t>non è una scelta, è una </a:t>
            </a:r>
            <a:r>
              <a:rPr lang="it-IT" sz="2000" b="1" i="1" u="sng" dirty="0" smtClean="0"/>
              <a:t>necessità.</a:t>
            </a:r>
            <a:r>
              <a:rPr lang="it-IT" sz="2000" b="1" i="1" dirty="0" smtClean="0"/>
              <a:t> </a:t>
            </a:r>
            <a:r>
              <a:rPr lang="it-IT" sz="2000" b="1" i="1" u="sng" dirty="0" smtClean="0"/>
              <a:t>Non possiamo </a:t>
            </a:r>
            <a:r>
              <a:rPr lang="it-IT" sz="2000" b="1" i="1" dirty="0" smtClean="0"/>
              <a:t>semplicemente continuare a </a:t>
            </a:r>
            <a:r>
              <a:rPr lang="it-IT" sz="2000" b="1" i="1" u="sng" dirty="0" smtClean="0"/>
              <a:t>produrre cibo senza prenderci cura del nostro suolo, dell’acqua e della biodiversità</a:t>
            </a:r>
            <a:r>
              <a:rPr lang="it-IT" sz="2000" b="1" u="sng" dirty="0" smtClean="0"/>
              <a:t>”.</a:t>
            </a:r>
          </a:p>
          <a:p>
            <a:pPr marL="0" indent="0">
              <a:buNone/>
            </a:pPr>
            <a:r>
              <a:rPr lang="en-US" sz="1800" i="1" dirty="0">
                <a:hlinkClick r:id="rId3"/>
              </a:rPr>
              <a:t>http://rspb.royalsocietypublishing.org/</a:t>
            </a:r>
            <a:r>
              <a:rPr lang="it-IT" dirty="0"/>
              <a:t/>
            </a:r>
            <a:br>
              <a:rPr lang="it-IT" dirty="0"/>
            </a:br>
            <a:endParaRPr lang="it-IT" dirty="0" smtClean="0"/>
          </a:p>
        </p:txBody>
      </p:sp>
      <p:pic>
        <p:nvPicPr>
          <p:cNvPr id="5" name="Picture 5" descr="Logo_agricoltura_biologi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566424">
            <a:off x="207342" y="2132856"/>
            <a:ext cx="1960563" cy="1316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59482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body" idx="1"/>
          </p:nvPr>
        </p:nvSpPr>
        <p:spPr>
          <a:xfrm>
            <a:off x="0" y="2924944"/>
            <a:ext cx="4067944" cy="4525963"/>
          </a:xfrm>
        </p:spPr>
        <p:txBody>
          <a:bodyPr>
            <a:normAutofit/>
          </a:bodyPr>
          <a:lstStyle/>
          <a:p>
            <a:pPr>
              <a:lnSpc>
                <a:spcPct val="80000"/>
              </a:lnSpc>
              <a:buFontTx/>
              <a:buNone/>
            </a:pPr>
            <a:r>
              <a:rPr lang="en-GB" sz="2400" dirty="0" smtClean="0">
                <a:solidFill>
                  <a:schemeClr val="bg1"/>
                </a:solidFill>
              </a:rPr>
              <a:t>“</a:t>
            </a:r>
            <a:r>
              <a:rPr lang="en-GB" sz="2400" dirty="0" err="1" smtClean="0">
                <a:solidFill>
                  <a:schemeClr val="bg1"/>
                </a:solidFill>
              </a:rPr>
              <a:t>Dopo</a:t>
            </a:r>
            <a:r>
              <a:rPr lang="en-GB" sz="2400" dirty="0" smtClean="0">
                <a:solidFill>
                  <a:schemeClr val="bg1"/>
                </a:solidFill>
              </a:rPr>
              <a:t> </a:t>
            </a:r>
            <a:r>
              <a:rPr lang="en-GB" sz="2400" dirty="0" err="1" smtClean="0">
                <a:solidFill>
                  <a:schemeClr val="bg1"/>
                </a:solidFill>
              </a:rPr>
              <a:t>oltre</a:t>
            </a:r>
            <a:r>
              <a:rPr lang="en-GB" sz="2400" dirty="0" smtClean="0">
                <a:solidFill>
                  <a:schemeClr val="bg1"/>
                </a:solidFill>
              </a:rPr>
              <a:t> 30 </a:t>
            </a:r>
            <a:r>
              <a:rPr lang="en-GB" sz="2400" dirty="0" err="1">
                <a:solidFill>
                  <a:schemeClr val="bg1"/>
                </a:solidFill>
              </a:rPr>
              <a:t>anni</a:t>
            </a:r>
            <a:r>
              <a:rPr lang="en-GB" sz="2400" dirty="0">
                <a:solidFill>
                  <a:schemeClr val="bg1"/>
                </a:solidFill>
              </a:rPr>
              <a:t> </a:t>
            </a:r>
            <a:r>
              <a:rPr lang="en-GB" sz="2400" dirty="0" smtClean="0">
                <a:solidFill>
                  <a:schemeClr val="bg1"/>
                </a:solidFill>
              </a:rPr>
              <a:t> di </a:t>
            </a:r>
            <a:r>
              <a:rPr lang="en-GB" sz="2400" dirty="0" err="1" smtClean="0">
                <a:solidFill>
                  <a:schemeClr val="bg1"/>
                </a:solidFill>
              </a:rPr>
              <a:t>studi</a:t>
            </a:r>
            <a:r>
              <a:rPr lang="en-GB" sz="2400" dirty="0" smtClean="0">
                <a:solidFill>
                  <a:schemeClr val="bg1"/>
                </a:solidFill>
              </a:rPr>
              <a:t>  emerge  </a:t>
            </a:r>
            <a:r>
              <a:rPr lang="en-GB" sz="2400" dirty="0" err="1" smtClean="0">
                <a:solidFill>
                  <a:schemeClr val="bg1"/>
                </a:solidFill>
              </a:rPr>
              <a:t>che</a:t>
            </a:r>
            <a:r>
              <a:rPr lang="en-GB" sz="2400" dirty="0" smtClean="0">
                <a:solidFill>
                  <a:schemeClr val="bg1"/>
                </a:solidFill>
              </a:rPr>
              <a:t> </a:t>
            </a:r>
            <a:r>
              <a:rPr lang="en-GB" sz="2400" dirty="0" err="1" smtClean="0">
                <a:solidFill>
                  <a:schemeClr val="bg1"/>
                </a:solidFill>
              </a:rPr>
              <a:t>l’agricoltura</a:t>
            </a:r>
            <a:r>
              <a:rPr lang="en-GB" sz="2400" dirty="0" smtClean="0">
                <a:solidFill>
                  <a:schemeClr val="bg1"/>
                </a:solidFill>
              </a:rPr>
              <a:t> </a:t>
            </a:r>
            <a:r>
              <a:rPr lang="en-GB" sz="2400" dirty="0" err="1">
                <a:solidFill>
                  <a:schemeClr val="bg1"/>
                </a:solidFill>
              </a:rPr>
              <a:t>biologica</a:t>
            </a:r>
            <a:r>
              <a:rPr lang="en-GB" sz="2400" dirty="0">
                <a:solidFill>
                  <a:schemeClr val="bg1"/>
                </a:solidFill>
              </a:rPr>
              <a:t> è </a:t>
            </a:r>
            <a:r>
              <a:rPr lang="en-GB" sz="2400" dirty="0" err="1">
                <a:solidFill>
                  <a:schemeClr val="bg1"/>
                </a:solidFill>
              </a:rPr>
              <a:t>superiore</a:t>
            </a:r>
            <a:r>
              <a:rPr lang="en-GB" sz="2400" dirty="0">
                <a:solidFill>
                  <a:schemeClr val="bg1"/>
                </a:solidFill>
              </a:rPr>
              <a:t> </a:t>
            </a:r>
            <a:r>
              <a:rPr lang="en-GB" sz="2400" dirty="0" smtClean="0">
                <a:solidFill>
                  <a:schemeClr val="bg1"/>
                </a:solidFill>
              </a:rPr>
              <a:t>a </a:t>
            </a:r>
            <a:r>
              <a:rPr lang="en-GB" sz="2400" dirty="0" err="1" smtClean="0">
                <a:solidFill>
                  <a:schemeClr val="bg1"/>
                </a:solidFill>
              </a:rPr>
              <a:t>quella</a:t>
            </a:r>
            <a:r>
              <a:rPr lang="en-GB" sz="2400" dirty="0" smtClean="0">
                <a:solidFill>
                  <a:schemeClr val="bg1"/>
                </a:solidFill>
              </a:rPr>
              <a:t>  </a:t>
            </a:r>
            <a:r>
              <a:rPr lang="en-GB" sz="2400" dirty="0" err="1" smtClean="0">
                <a:solidFill>
                  <a:schemeClr val="bg1"/>
                </a:solidFill>
              </a:rPr>
              <a:t>convenzionale</a:t>
            </a:r>
            <a:r>
              <a:rPr lang="en-GB" sz="2400" dirty="0" smtClean="0">
                <a:solidFill>
                  <a:schemeClr val="bg1"/>
                </a:solidFill>
              </a:rPr>
              <a:t> per:</a:t>
            </a:r>
          </a:p>
          <a:p>
            <a:pPr>
              <a:lnSpc>
                <a:spcPct val="80000"/>
              </a:lnSpc>
              <a:buFontTx/>
              <a:buNone/>
            </a:pPr>
            <a:endParaRPr lang="en-GB" sz="2000" dirty="0">
              <a:solidFill>
                <a:schemeClr val="bg1"/>
              </a:solidFill>
            </a:endParaRPr>
          </a:p>
          <a:p>
            <a:pPr>
              <a:lnSpc>
                <a:spcPct val="80000"/>
              </a:lnSpc>
            </a:pPr>
            <a:r>
              <a:rPr lang="en-GB" sz="2400" i="1" dirty="0">
                <a:solidFill>
                  <a:schemeClr val="bg1"/>
                </a:solidFill>
              </a:rPr>
              <a:t> </a:t>
            </a:r>
            <a:r>
              <a:rPr lang="en-GB" sz="2400" i="1" dirty="0" err="1">
                <a:solidFill>
                  <a:schemeClr val="bg1"/>
                </a:solidFill>
              </a:rPr>
              <a:t>fertilità</a:t>
            </a:r>
            <a:r>
              <a:rPr lang="en-GB" sz="2400" i="1" dirty="0">
                <a:solidFill>
                  <a:schemeClr val="bg1"/>
                </a:solidFill>
              </a:rPr>
              <a:t> del </a:t>
            </a:r>
            <a:r>
              <a:rPr lang="en-GB" sz="2400" i="1" dirty="0" err="1">
                <a:solidFill>
                  <a:schemeClr val="bg1"/>
                </a:solidFill>
              </a:rPr>
              <a:t>suolo</a:t>
            </a:r>
            <a:r>
              <a:rPr lang="en-GB" sz="2400" i="1" dirty="0">
                <a:solidFill>
                  <a:schemeClr val="bg1"/>
                </a:solidFill>
              </a:rPr>
              <a:t>, </a:t>
            </a:r>
          </a:p>
          <a:p>
            <a:pPr>
              <a:lnSpc>
                <a:spcPct val="80000"/>
              </a:lnSpc>
            </a:pPr>
            <a:r>
              <a:rPr lang="en-GB" sz="2400" i="1" dirty="0" err="1">
                <a:solidFill>
                  <a:schemeClr val="bg1"/>
                </a:solidFill>
              </a:rPr>
              <a:t>dispendio</a:t>
            </a:r>
            <a:r>
              <a:rPr lang="en-GB" sz="2400" i="1" dirty="0">
                <a:solidFill>
                  <a:schemeClr val="bg1"/>
                </a:solidFill>
              </a:rPr>
              <a:t>  </a:t>
            </a:r>
            <a:r>
              <a:rPr lang="en-GB" sz="2400" i="1" dirty="0" err="1">
                <a:solidFill>
                  <a:schemeClr val="bg1"/>
                </a:solidFill>
              </a:rPr>
              <a:t>energetico</a:t>
            </a:r>
            <a:r>
              <a:rPr lang="en-GB" sz="2400" i="1" dirty="0">
                <a:solidFill>
                  <a:schemeClr val="bg1"/>
                </a:solidFill>
              </a:rPr>
              <a:t>,</a:t>
            </a:r>
          </a:p>
          <a:p>
            <a:pPr>
              <a:lnSpc>
                <a:spcPct val="80000"/>
              </a:lnSpc>
            </a:pPr>
            <a:r>
              <a:rPr lang="en-GB" sz="2400" i="1" dirty="0">
                <a:solidFill>
                  <a:schemeClr val="bg1"/>
                </a:solidFill>
              </a:rPr>
              <a:t> </a:t>
            </a:r>
            <a:r>
              <a:rPr lang="en-GB" sz="2400" i="1" dirty="0" err="1">
                <a:solidFill>
                  <a:schemeClr val="bg1"/>
                </a:solidFill>
              </a:rPr>
              <a:t>riduzione</a:t>
            </a:r>
            <a:r>
              <a:rPr lang="en-GB" sz="2400" i="1" dirty="0">
                <a:solidFill>
                  <a:schemeClr val="bg1"/>
                </a:solidFill>
              </a:rPr>
              <a:t> gas </a:t>
            </a:r>
            <a:r>
              <a:rPr lang="en-GB" sz="2400" i="1" dirty="0" err="1">
                <a:solidFill>
                  <a:schemeClr val="bg1"/>
                </a:solidFill>
              </a:rPr>
              <a:t>serra</a:t>
            </a:r>
            <a:r>
              <a:rPr lang="en-GB" sz="2400" i="1" dirty="0">
                <a:solidFill>
                  <a:schemeClr val="bg1"/>
                </a:solidFill>
              </a:rPr>
              <a:t>,</a:t>
            </a:r>
          </a:p>
          <a:p>
            <a:pPr>
              <a:lnSpc>
                <a:spcPct val="80000"/>
              </a:lnSpc>
            </a:pPr>
            <a:r>
              <a:rPr lang="en-GB" sz="2400" i="1" dirty="0" err="1">
                <a:solidFill>
                  <a:schemeClr val="bg1"/>
                </a:solidFill>
              </a:rPr>
              <a:t>guadagno</a:t>
            </a:r>
            <a:r>
              <a:rPr lang="en-GB" sz="2400" i="1" dirty="0">
                <a:solidFill>
                  <a:schemeClr val="bg1"/>
                </a:solidFill>
              </a:rPr>
              <a:t> </a:t>
            </a:r>
            <a:r>
              <a:rPr lang="en-GB" sz="2400" i="1" dirty="0" err="1" smtClean="0">
                <a:solidFill>
                  <a:schemeClr val="bg1"/>
                </a:solidFill>
              </a:rPr>
              <a:t>economico</a:t>
            </a:r>
            <a:endParaRPr lang="it-IT" sz="2400" i="1" dirty="0">
              <a:solidFill>
                <a:schemeClr val="bg1"/>
              </a:solidFill>
            </a:endParaRPr>
          </a:p>
        </p:txBody>
      </p:sp>
      <p:sp>
        <p:nvSpPr>
          <p:cNvPr id="1404931" name="Rectangle 3"/>
          <p:cNvSpPr>
            <a:spLocks noChangeArrowheads="1"/>
          </p:cNvSpPr>
          <p:nvPr/>
        </p:nvSpPr>
        <p:spPr bwMode="auto">
          <a:xfrm>
            <a:off x="2817855" y="110434"/>
            <a:ext cx="5832648" cy="915988"/>
          </a:xfrm>
          <a:prstGeom prst="rect">
            <a:avLst/>
          </a:prstGeom>
          <a:solidFill>
            <a:srgbClr val="FFFFCC"/>
          </a:solidFill>
          <a:ln>
            <a:noFill/>
          </a:ln>
          <a:effectLst/>
        </p:spPr>
        <p:txBody>
          <a:bodyPr wrap="square" anchor="ctr">
            <a:spAutoFit/>
          </a:bodyPr>
          <a:lstStyle/>
          <a:p>
            <a:endParaRPr lang="it-IT" b="0" dirty="0">
              <a:solidFill>
                <a:srgbClr val="FFFF00"/>
              </a:solidFill>
            </a:endParaRPr>
          </a:p>
          <a:p>
            <a:r>
              <a:rPr lang="en-GB" i="1" dirty="0"/>
              <a:t>http://www.rodaleinstitute.org/files/FSTbookletFINAL.pdf</a:t>
            </a:r>
            <a:endParaRPr lang="it-IT" dirty="0"/>
          </a:p>
          <a:p>
            <a:pPr eaLnBrk="0" hangingPunct="0"/>
            <a:endParaRPr lang="it-IT" dirty="0">
              <a:solidFill>
                <a:srgbClr val="FFFF00"/>
              </a:solidFill>
            </a:endParaRPr>
          </a:p>
        </p:txBody>
      </p:sp>
      <p:pic>
        <p:nvPicPr>
          <p:cNvPr id="14049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1206171"/>
            <a:ext cx="4802291" cy="488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0493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10434"/>
            <a:ext cx="22098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71787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700808"/>
            <a:ext cx="3336062" cy="4878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88640"/>
            <a:ext cx="5463098" cy="1390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egnaposto contenuto 2"/>
          <p:cNvSpPr>
            <a:spLocks noGrp="1"/>
          </p:cNvSpPr>
          <p:nvPr>
            <p:ph idx="1"/>
          </p:nvPr>
        </p:nvSpPr>
        <p:spPr>
          <a:xfrm>
            <a:off x="4572000" y="1877196"/>
            <a:ext cx="3826768" cy="4525963"/>
          </a:xfrm>
        </p:spPr>
        <p:txBody>
          <a:bodyPr/>
          <a:lstStyle/>
          <a:p>
            <a:r>
              <a:rPr lang="it-IT" sz="2000" dirty="0" smtClean="0">
                <a:solidFill>
                  <a:schemeClr val="bg1"/>
                </a:solidFill>
              </a:rPr>
              <a:t>Meta analisi su 343 studi condotti  di confronto fra agricoltura biologica e convenzionale</a:t>
            </a:r>
          </a:p>
          <a:p>
            <a:endParaRPr lang="it-IT" sz="2000" dirty="0" smtClean="0">
              <a:solidFill>
                <a:schemeClr val="bg1"/>
              </a:solidFill>
            </a:endParaRPr>
          </a:p>
          <a:p>
            <a:r>
              <a:rPr lang="it-IT" sz="2000" dirty="0" smtClean="0">
                <a:solidFill>
                  <a:schemeClr val="bg1"/>
                </a:solidFill>
              </a:rPr>
              <a:t>Negli alimenti biologici: </a:t>
            </a:r>
          </a:p>
          <a:p>
            <a:pPr lvl="1"/>
            <a:r>
              <a:rPr lang="it-IT" sz="2000" dirty="0" smtClean="0">
                <a:solidFill>
                  <a:schemeClr val="bg1"/>
                </a:solidFill>
              </a:rPr>
              <a:t>maggiori </a:t>
            </a:r>
            <a:r>
              <a:rPr lang="it-IT" sz="2000" dirty="0" err="1" smtClean="0">
                <a:solidFill>
                  <a:schemeClr val="bg1"/>
                </a:solidFill>
              </a:rPr>
              <a:t>maggiori</a:t>
            </a:r>
            <a:r>
              <a:rPr lang="it-IT" sz="2000" dirty="0" smtClean="0">
                <a:solidFill>
                  <a:schemeClr val="bg1"/>
                </a:solidFill>
              </a:rPr>
              <a:t> livelli di polifenoli ( dal 19% al 51% ) e antiossidanti</a:t>
            </a:r>
          </a:p>
          <a:p>
            <a:pPr lvl="1"/>
            <a:r>
              <a:rPr lang="it-IT" sz="2000" dirty="0" smtClean="0">
                <a:solidFill>
                  <a:schemeClr val="bg1"/>
                </a:solidFill>
              </a:rPr>
              <a:t>minori residui di pesticidi</a:t>
            </a:r>
          </a:p>
          <a:p>
            <a:pPr lvl="1"/>
            <a:r>
              <a:rPr lang="it-IT" sz="2000" dirty="0" smtClean="0">
                <a:solidFill>
                  <a:schemeClr val="bg1"/>
                </a:solidFill>
              </a:rPr>
              <a:t>minori livelli di  metalli pesanti  (cadmio!)</a:t>
            </a:r>
          </a:p>
          <a:p>
            <a:endParaRPr lang="it-IT" dirty="0" smtClean="0"/>
          </a:p>
          <a:p>
            <a:endParaRPr lang="it-IT" dirty="0"/>
          </a:p>
        </p:txBody>
      </p:sp>
    </p:spTree>
    <p:extLst>
      <p:ext uri="{BB962C8B-B14F-4D97-AF65-F5344CB8AC3E}">
        <p14:creationId xmlns:p14="http://schemas.microsoft.com/office/powerpoint/2010/main" val="1702442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5611313"/>
            <a:ext cx="8712968" cy="1143000"/>
          </a:xfrm>
        </p:spPr>
        <p:txBody>
          <a:bodyPr/>
          <a:lstStyle/>
          <a:p>
            <a:r>
              <a:rPr lang="it-IT" sz="2000" b="1" i="1" dirty="0">
                <a:solidFill>
                  <a:srgbClr val="66FFFF"/>
                </a:solidFill>
              </a:rPr>
              <a:t>AGRICOLTURA BIOLOGICA: NON UN  PRIVILEGIO PER POCHI  MA UNA </a:t>
            </a:r>
            <a:r>
              <a:rPr lang="it-IT" sz="2000" b="1" i="1" u="sng" dirty="0">
                <a:solidFill>
                  <a:srgbClr val="66FFFF"/>
                </a:solidFill>
              </a:rPr>
              <a:t>PRATICA GENERALIZZATA</a:t>
            </a:r>
            <a:r>
              <a:rPr lang="it-IT" sz="2000" b="1" i="1" dirty="0">
                <a:solidFill>
                  <a:srgbClr val="66FFFF"/>
                </a:solidFill>
              </a:rPr>
              <a:t> </a:t>
            </a:r>
            <a:br>
              <a:rPr lang="it-IT" sz="2000" b="1" i="1" dirty="0">
                <a:solidFill>
                  <a:srgbClr val="66FFFF"/>
                </a:solidFill>
              </a:rPr>
            </a:br>
            <a:r>
              <a:rPr lang="it-IT" sz="2000" b="1" i="1" dirty="0">
                <a:solidFill>
                  <a:srgbClr val="66FFFF"/>
                </a:solidFill>
              </a:rPr>
              <a:t>PER TUTELARE LA VITA E  LA SALUTE DI TUTTI!</a:t>
            </a:r>
            <a:r>
              <a:rPr lang="it-IT" sz="2000" b="1" dirty="0">
                <a:solidFill>
                  <a:srgbClr val="66FFFF"/>
                </a:solidFill>
              </a:rPr>
              <a:t>  </a:t>
            </a:r>
            <a:r>
              <a:rPr lang="it-IT" sz="2400" b="1" dirty="0">
                <a:solidFill>
                  <a:srgbClr val="FFFF00"/>
                </a:solidFill>
              </a:rPr>
              <a:t/>
            </a:r>
            <a:br>
              <a:rPr lang="it-IT" sz="2400" b="1" dirty="0">
                <a:solidFill>
                  <a:srgbClr val="FFFF00"/>
                </a:solidFill>
              </a:rPr>
            </a:br>
            <a:endParaRPr lang="it-IT" sz="2400" dirty="0">
              <a:solidFill>
                <a:srgbClr val="FFFF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82" y="332656"/>
            <a:ext cx="3321776" cy="494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descr="Logo_agricoltura_biologic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5945" y="4131082"/>
            <a:ext cx="1394558" cy="936104"/>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3635897" y="1268760"/>
            <a:ext cx="5508104" cy="2862322"/>
          </a:xfrm>
          <a:prstGeom prst="rect">
            <a:avLst/>
          </a:prstGeom>
        </p:spPr>
        <p:txBody>
          <a:bodyPr wrap="square">
            <a:spAutoFit/>
          </a:bodyPr>
          <a:lstStyle/>
          <a:p>
            <a:pPr algn="l">
              <a:defRPr/>
            </a:pPr>
            <a:r>
              <a:rPr lang="it-IT" dirty="0" smtClean="0">
                <a:solidFill>
                  <a:schemeClr val="bg1"/>
                </a:solidFill>
              </a:rPr>
              <a:t>Diminuisce rischio </a:t>
            </a:r>
            <a:r>
              <a:rPr lang="it-IT" dirty="0">
                <a:solidFill>
                  <a:schemeClr val="bg1"/>
                </a:solidFill>
              </a:rPr>
              <a:t>di malattie allergiche ed </a:t>
            </a:r>
            <a:r>
              <a:rPr lang="it-IT" dirty="0" smtClean="0">
                <a:solidFill>
                  <a:schemeClr val="bg1"/>
                </a:solidFill>
              </a:rPr>
              <a:t>obesità e  </a:t>
            </a:r>
            <a:r>
              <a:rPr lang="it-IT" dirty="0" err="1" smtClean="0">
                <a:solidFill>
                  <a:schemeClr val="bg1"/>
                </a:solidFill>
              </a:rPr>
              <a:t>antibioticoresistenza</a:t>
            </a:r>
            <a:endParaRPr lang="it-IT" dirty="0">
              <a:solidFill>
                <a:schemeClr val="bg1"/>
              </a:solidFill>
            </a:endParaRPr>
          </a:p>
          <a:p>
            <a:pPr algn="l">
              <a:defRPr/>
            </a:pPr>
            <a:endParaRPr lang="it-IT" dirty="0">
              <a:solidFill>
                <a:schemeClr val="bg1"/>
              </a:solidFill>
            </a:endParaRPr>
          </a:p>
          <a:p>
            <a:pPr algn="l">
              <a:defRPr/>
            </a:pPr>
            <a:r>
              <a:rPr lang="it-IT" dirty="0">
                <a:solidFill>
                  <a:schemeClr val="bg1"/>
                </a:solidFill>
              </a:rPr>
              <a:t>In gravidanza protegge lo sviluppo cerebrale</a:t>
            </a:r>
          </a:p>
          <a:p>
            <a:pPr algn="l">
              <a:defRPr/>
            </a:pPr>
            <a:endParaRPr lang="it-IT" dirty="0">
              <a:solidFill>
                <a:schemeClr val="bg1"/>
              </a:solidFill>
            </a:endParaRPr>
          </a:p>
          <a:p>
            <a:pPr algn="l">
              <a:defRPr/>
            </a:pPr>
            <a:r>
              <a:rPr lang="it-IT" dirty="0">
                <a:solidFill>
                  <a:schemeClr val="bg1"/>
                </a:solidFill>
              </a:rPr>
              <a:t>Minor presenza di metalli  cadmio</a:t>
            </a:r>
          </a:p>
          <a:p>
            <a:pPr algn="l">
              <a:defRPr/>
            </a:pPr>
            <a:endParaRPr lang="it-IT" dirty="0">
              <a:solidFill>
                <a:schemeClr val="bg1"/>
              </a:solidFill>
            </a:endParaRPr>
          </a:p>
          <a:p>
            <a:pPr algn="l">
              <a:defRPr/>
            </a:pPr>
            <a:r>
              <a:rPr lang="it-IT" dirty="0">
                <a:solidFill>
                  <a:schemeClr val="bg1"/>
                </a:solidFill>
              </a:rPr>
              <a:t>Maggiori livelli polifenoli, vitamine e omega 3 in latte e carni da allevamenti biologici</a:t>
            </a:r>
          </a:p>
          <a:p>
            <a:pPr algn="l">
              <a:defRPr/>
            </a:pPr>
            <a:endParaRPr lang="it-IT" dirty="0">
              <a:solidFill>
                <a:schemeClr val="bg1"/>
              </a:solidFill>
            </a:endParaRPr>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10180" y="162952"/>
            <a:ext cx="2186088" cy="1046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02101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16" y="1052736"/>
            <a:ext cx="4037644"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50" y="2911397"/>
            <a:ext cx="4320480" cy="3325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054" y="2396112"/>
            <a:ext cx="38862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4614" y="925116"/>
            <a:ext cx="4499970" cy="3437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C:\Users\Patrizia\Desktop\bloc_logo_eurof_ab_modified.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9872" y="0"/>
            <a:ext cx="1883159" cy="94702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Patrizia\Desktop\alimenti-BI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60334" y="4700860"/>
            <a:ext cx="2928529" cy="1941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104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olo 1"/>
          <p:cNvSpPr>
            <a:spLocks noGrp="1"/>
          </p:cNvSpPr>
          <p:nvPr>
            <p:ph type="title"/>
          </p:nvPr>
        </p:nvSpPr>
        <p:spPr>
          <a:xfrm>
            <a:off x="251520" y="116632"/>
            <a:ext cx="8372475" cy="3024336"/>
          </a:xfrm>
        </p:spPr>
        <p:txBody>
          <a:bodyPr>
            <a:normAutofit fontScale="90000"/>
          </a:bodyPr>
          <a:lstStyle/>
          <a:p>
            <a:r>
              <a:rPr lang="it-IT" sz="2800" b="1" dirty="0" smtClean="0">
                <a:solidFill>
                  <a:schemeClr val="bg1"/>
                </a:solidFill>
              </a:rPr>
              <a:t/>
            </a:r>
            <a:br>
              <a:rPr lang="it-IT" sz="2800" b="1" dirty="0" smtClean="0">
                <a:solidFill>
                  <a:schemeClr val="bg1"/>
                </a:solidFill>
              </a:rPr>
            </a:br>
            <a:r>
              <a:rPr lang="it-IT" sz="2800" b="1" dirty="0" smtClean="0">
                <a:solidFill>
                  <a:schemeClr val="bg1"/>
                </a:solidFill>
              </a:rPr>
              <a:t/>
            </a:r>
            <a:br>
              <a:rPr lang="it-IT" sz="2800" b="1" dirty="0" smtClean="0">
                <a:solidFill>
                  <a:schemeClr val="bg1"/>
                </a:solidFill>
              </a:rPr>
            </a:br>
            <a:r>
              <a:rPr lang="it-IT" sz="3600" b="1" i="1" dirty="0" smtClean="0">
                <a:solidFill>
                  <a:schemeClr val="bg1"/>
                </a:solidFill>
              </a:rPr>
              <a:t>«siamo cresciuti credendoci autorizzati a saccheggiare il pianeta. </a:t>
            </a:r>
            <a:r>
              <a:rPr lang="it-IT" sz="3600" b="1" i="1" u="sng" dirty="0" smtClean="0">
                <a:solidFill>
                  <a:schemeClr val="bg1"/>
                </a:solidFill>
              </a:rPr>
              <a:t>La crisi ambientale è crisi antropologica</a:t>
            </a:r>
            <a:r>
              <a:rPr lang="it-IT" sz="3600" b="1" i="1" dirty="0" smtClean="0">
                <a:solidFill>
                  <a:schemeClr val="bg1"/>
                </a:solidFill>
              </a:rPr>
              <a:t> ed è legata al modello di sviluppo: bisogna eliminare le cause strutturali di una </a:t>
            </a:r>
            <a:r>
              <a:rPr lang="it-IT" sz="3600" b="1" i="1" u="sng" dirty="0" smtClean="0">
                <a:solidFill>
                  <a:schemeClr val="bg1"/>
                </a:solidFill>
              </a:rPr>
              <a:t>economia che non rispetta l’uomo</a:t>
            </a:r>
            <a:r>
              <a:rPr lang="it-IT" sz="3600" b="1" i="1" dirty="0" smtClean="0">
                <a:solidFill>
                  <a:schemeClr val="bg1"/>
                </a:solidFill>
              </a:rPr>
              <a:t>».</a:t>
            </a:r>
            <a:r>
              <a:rPr lang="it-IT" sz="2800" b="1" i="1" dirty="0" smtClean="0">
                <a:solidFill>
                  <a:schemeClr val="bg1"/>
                </a:solidFill>
              </a:rPr>
              <a:t/>
            </a:r>
            <a:br>
              <a:rPr lang="it-IT" sz="2800" b="1" i="1" dirty="0" smtClean="0">
                <a:solidFill>
                  <a:schemeClr val="bg1"/>
                </a:solidFill>
              </a:rPr>
            </a:br>
            <a:endParaRPr lang="it-IT" sz="2800" b="1" i="1" dirty="0" smtClean="0">
              <a:solidFill>
                <a:schemeClr val="bg1"/>
              </a:solidFill>
            </a:endParaRPr>
          </a:p>
        </p:txBody>
      </p:sp>
      <p:pic>
        <p:nvPicPr>
          <p:cNvPr id="4" name="Picture 3" descr="C:\Users\Patrizia\Desktop\laudato-s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3429000"/>
            <a:ext cx="4279900" cy="285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00689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0"/>
            <a:ext cx="9324975" cy="1143000"/>
          </a:xfrm>
        </p:spPr>
        <p:txBody>
          <a:bodyPr/>
          <a:lstStyle/>
          <a:p>
            <a:r>
              <a:rPr lang="it-IT" sz="2400" b="1" dirty="0" smtClean="0">
                <a:solidFill>
                  <a:srgbClr val="FFFF00"/>
                </a:solidFill>
              </a:rPr>
              <a:t/>
            </a:r>
            <a:br>
              <a:rPr lang="it-IT" sz="2400" b="1" dirty="0" smtClean="0">
                <a:solidFill>
                  <a:srgbClr val="FFFF00"/>
                </a:solidFill>
              </a:rPr>
            </a:br>
            <a:r>
              <a:rPr lang="it-IT" sz="2400" b="1" dirty="0" smtClean="0">
                <a:solidFill>
                  <a:srgbClr val="FFFF00"/>
                </a:solidFill>
              </a:rPr>
              <a:t>MONITER: linea progettuale 2,  azione 9 </a:t>
            </a:r>
            <a:br>
              <a:rPr lang="it-IT" sz="2400" b="1" dirty="0" smtClean="0">
                <a:solidFill>
                  <a:srgbClr val="FFFF00"/>
                </a:solidFill>
              </a:rPr>
            </a:br>
            <a:r>
              <a:rPr lang="it-IT" sz="2400" b="1" dirty="0" smtClean="0">
                <a:solidFill>
                  <a:srgbClr val="FFFF00"/>
                </a:solidFill>
              </a:rPr>
              <a:t>Presenza di metalli pesanti e </a:t>
            </a:r>
            <a:r>
              <a:rPr lang="it-IT" sz="2400" b="1" dirty="0" err="1" smtClean="0">
                <a:solidFill>
                  <a:srgbClr val="FFFF00"/>
                </a:solidFill>
              </a:rPr>
              <a:t>bioaccumulo</a:t>
            </a:r>
            <a:r>
              <a:rPr lang="it-IT" sz="2400" b="1" dirty="0" smtClean="0">
                <a:solidFill>
                  <a:srgbClr val="FFFF00"/>
                </a:solidFill>
              </a:rPr>
              <a:t> in  muschi e licheni</a:t>
            </a:r>
            <a:r>
              <a:rPr lang="it-IT" sz="2400" dirty="0" smtClean="0">
                <a:solidFill>
                  <a:srgbClr val="FFFF00"/>
                </a:solidFill>
              </a:rPr>
              <a:t/>
            </a:r>
            <a:br>
              <a:rPr lang="it-IT" sz="2400" dirty="0" smtClean="0">
                <a:solidFill>
                  <a:srgbClr val="FFFF00"/>
                </a:solidFill>
              </a:rPr>
            </a:br>
            <a:r>
              <a:rPr lang="it-IT" sz="2000" b="1" dirty="0" smtClean="0">
                <a:solidFill>
                  <a:srgbClr val="FFFF00"/>
                </a:solidFill>
              </a:rPr>
              <a:t> </a:t>
            </a:r>
            <a:r>
              <a:rPr lang="it-IT" sz="2000" i="1" dirty="0" smtClean="0">
                <a:solidFill>
                  <a:srgbClr val="FFFF00"/>
                </a:solidFill>
              </a:rPr>
              <a:t>“</a:t>
            </a:r>
            <a:r>
              <a:rPr lang="it-IT" sz="1800" i="1" dirty="0" smtClean="0">
                <a:solidFill>
                  <a:srgbClr val="FFFF00"/>
                </a:solidFill>
              </a:rPr>
              <a:t>”</a:t>
            </a:r>
          </a:p>
        </p:txBody>
      </p:sp>
      <p:pic>
        <p:nvPicPr>
          <p:cNvPr id="27651" name="Immagine 2"/>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58775" y="2901950"/>
            <a:ext cx="8650288" cy="3606800"/>
          </a:xfrm>
        </p:spPr>
      </p:pic>
      <p:sp>
        <p:nvSpPr>
          <p:cNvPr id="27652" name="Oval 4"/>
          <p:cNvSpPr>
            <a:spLocks noChangeArrowheads="1"/>
          </p:cNvSpPr>
          <p:nvPr/>
        </p:nvSpPr>
        <p:spPr bwMode="auto">
          <a:xfrm>
            <a:off x="4932363" y="2922588"/>
            <a:ext cx="1368425" cy="3789362"/>
          </a:xfrm>
          <a:prstGeom prst="ellipse">
            <a:avLst/>
          </a:prstGeom>
          <a:noFill/>
          <a:ln w="9525">
            <a:solidFill>
              <a:srgbClr val="FF0000"/>
            </a:solidFill>
            <a:round/>
            <a:headEnd type="none" w="sm" len="sm"/>
            <a:tailEnd type="none" w="sm" len="sm"/>
          </a:ln>
          <a:effectLst>
            <a:prstShdw prst="shdw17" dist="17961" dir="2700000">
              <a:srgbClr val="990000"/>
            </a:prstShdw>
          </a:effectLst>
          <a:extLst>
            <a:ext uri="{909E8E84-426E-40DD-AFC4-6F175D3DCCD1}">
              <a14:hiddenFill xmlns:a14="http://schemas.microsoft.com/office/drawing/2010/main">
                <a:solidFill>
                  <a:schemeClr val="accent1"/>
                </a:solidFill>
              </a14:hiddenFill>
            </a:ext>
          </a:extLst>
        </p:spPr>
        <p:txBody>
          <a:bodyPr wrap="none" anchor="ctr"/>
          <a:lstStyle/>
          <a:p>
            <a:endParaRPr lang="it-IT"/>
          </a:p>
        </p:txBody>
      </p:sp>
      <p:pic>
        <p:nvPicPr>
          <p:cNvPr id="27653" name="Immagine 12" descr="inceneritore del frull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141" y="1264740"/>
            <a:ext cx="201612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00413" y="1362371"/>
            <a:ext cx="2814637" cy="124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95602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539750" y="188913"/>
            <a:ext cx="8077200" cy="1219200"/>
          </a:xfrm>
          <a:noFill/>
        </p:spPr>
        <p:txBody>
          <a:bodyPr/>
          <a:lstStyle/>
          <a:p>
            <a:pPr eaLnBrk="1" hangingPunct="1"/>
            <a:r>
              <a:rPr lang="it-IT" b="1" smtClean="0">
                <a:solidFill>
                  <a:srgbClr val="FFFF00"/>
                </a:solidFill>
              </a:rPr>
              <a:t>Grazie per l’attenzione</a:t>
            </a:r>
            <a:r>
              <a:rPr lang="it-IT" b="1" smtClean="0">
                <a:solidFill>
                  <a:srgbClr val="009900"/>
                </a:solidFill>
              </a:rPr>
              <a:t>!</a:t>
            </a:r>
            <a:r>
              <a:rPr lang="en-US" smtClean="0"/>
              <a:t> </a:t>
            </a:r>
          </a:p>
        </p:txBody>
      </p:sp>
      <p:pic>
        <p:nvPicPr>
          <p:cNvPr id="47107" name="Picture 3" descr="comuni-virtuosi-a-5-cinque-stel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1412875"/>
            <a:ext cx="5067300" cy="509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27908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Patrizia\Desktop\images (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63688" y="2926113"/>
            <a:ext cx="5681309" cy="3528392"/>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Patrizia\Desktop\downlo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26259">
            <a:off x="-26294" y="1089029"/>
            <a:ext cx="2965754" cy="1973574"/>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Patrizia\Desktop\immagini\Pericolo_pesticid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17220" y="1042368"/>
            <a:ext cx="2593868" cy="1944216"/>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Patrizia\Desktop\immagini\pesticidi-agricoltura-iStock_000012529103_Smal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372619">
            <a:off x="5812626" y="1396104"/>
            <a:ext cx="3331244" cy="2240683"/>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p:cNvSpPr/>
          <p:nvPr/>
        </p:nvSpPr>
        <p:spPr>
          <a:xfrm>
            <a:off x="0" y="116077"/>
            <a:ext cx="9122171" cy="535531"/>
          </a:xfrm>
          <a:prstGeom prst="rect">
            <a:avLst/>
          </a:prstGeom>
        </p:spPr>
        <p:txBody>
          <a:bodyPr wrap="square">
            <a:spAutoFit/>
          </a:bodyPr>
          <a:lstStyle/>
          <a:p>
            <a:pPr>
              <a:lnSpc>
                <a:spcPct val="80000"/>
              </a:lnSpc>
            </a:pPr>
            <a:r>
              <a:rPr lang="it-IT" altLang="it-IT" sz="3600" dirty="0">
                <a:solidFill>
                  <a:srgbClr val="FFFF00"/>
                </a:solidFill>
              </a:rPr>
              <a:t>DIAMO UNO SGUARDO </a:t>
            </a:r>
            <a:r>
              <a:rPr lang="it-IT" altLang="it-IT" sz="3600" dirty="0" smtClean="0">
                <a:solidFill>
                  <a:srgbClr val="FFFF00"/>
                </a:solidFill>
              </a:rPr>
              <a:t>AL  PASSATO</a:t>
            </a:r>
            <a:r>
              <a:rPr lang="it-IT" altLang="it-IT" sz="3600" dirty="0">
                <a:solidFill>
                  <a:srgbClr val="FFFF00"/>
                </a:solidFill>
              </a:rPr>
              <a:t>…</a:t>
            </a:r>
            <a:endParaRPr lang="it-IT" altLang="it-IT" sz="3600" b="0" i="1" dirty="0">
              <a:solidFill>
                <a:schemeClr val="bg1"/>
              </a:solidFill>
            </a:endParaRPr>
          </a:p>
        </p:txBody>
      </p:sp>
    </p:spTree>
    <p:extLst>
      <p:ext uri="{BB962C8B-B14F-4D97-AF65-F5344CB8AC3E}">
        <p14:creationId xmlns:p14="http://schemas.microsoft.com/office/powerpoint/2010/main" val="136159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9899" y="476672"/>
            <a:ext cx="9151787" cy="8082213"/>
          </a:xfrm>
          <a:prstGeom prst="rect">
            <a:avLst/>
          </a:prstGeom>
          <a:noFill/>
        </p:spPr>
        <p:txBody>
          <a:bodyPr wrap="square" rtlCol="0">
            <a:spAutoFit/>
          </a:bodyPr>
          <a:lstStyle/>
          <a:p>
            <a:pPr>
              <a:lnSpc>
                <a:spcPct val="80000"/>
              </a:lnSpc>
            </a:pPr>
            <a:r>
              <a:rPr lang="it-IT" sz="3600" dirty="0">
                <a:solidFill>
                  <a:srgbClr val="FFFF00"/>
                </a:solidFill>
              </a:rPr>
              <a:t>AGRICOLTURA INDUSTRIALE</a:t>
            </a:r>
            <a:endParaRPr lang="it-IT" altLang="it-IT" sz="3600" b="1" dirty="0" smtClean="0">
              <a:solidFill>
                <a:srgbClr val="FFFF00"/>
              </a:solidFill>
            </a:endParaRPr>
          </a:p>
          <a:p>
            <a:pPr marL="342900" indent="-342900" algn="l">
              <a:lnSpc>
                <a:spcPct val="80000"/>
              </a:lnSpc>
              <a:buFontTx/>
              <a:buChar char="-"/>
            </a:pPr>
            <a:endParaRPr lang="it-IT" altLang="it-IT" sz="2800" b="0" dirty="0">
              <a:solidFill>
                <a:schemeClr val="bg1"/>
              </a:solidFill>
            </a:endParaRPr>
          </a:p>
          <a:p>
            <a:pPr marL="457200" indent="-457200" algn="l">
              <a:lnSpc>
                <a:spcPct val="80000"/>
              </a:lnSpc>
              <a:buFontTx/>
              <a:buChar char="-"/>
            </a:pPr>
            <a:r>
              <a:rPr lang="it-IT" sz="2400" b="0" dirty="0" smtClean="0">
                <a:solidFill>
                  <a:schemeClr val="bg1"/>
                </a:solidFill>
              </a:rPr>
              <a:t>Il  Piano </a:t>
            </a:r>
            <a:r>
              <a:rPr lang="it-IT" sz="2400" b="0" dirty="0">
                <a:solidFill>
                  <a:schemeClr val="bg1"/>
                </a:solidFill>
              </a:rPr>
              <a:t>Marshall segnò la fine dell’agricoltura come ambito autonomo, in termini sia economici sia </a:t>
            </a:r>
            <a:r>
              <a:rPr lang="it-IT" sz="2400" b="0" dirty="0" smtClean="0">
                <a:solidFill>
                  <a:schemeClr val="bg1"/>
                </a:solidFill>
              </a:rPr>
              <a:t>culturali e la trasformò in  </a:t>
            </a:r>
            <a:r>
              <a:rPr lang="it-IT" sz="2400" i="1" u="sng" dirty="0" smtClean="0">
                <a:solidFill>
                  <a:srgbClr val="66FFFF"/>
                </a:solidFill>
              </a:rPr>
              <a:t>un’appendice </a:t>
            </a:r>
            <a:r>
              <a:rPr lang="it-IT" sz="2400" i="1" u="sng" dirty="0">
                <a:solidFill>
                  <a:srgbClr val="66FFFF"/>
                </a:solidFill>
              </a:rPr>
              <a:t>dell’industria e del settore agro-chimico.</a:t>
            </a:r>
          </a:p>
          <a:p>
            <a:pPr algn="l">
              <a:lnSpc>
                <a:spcPct val="80000"/>
              </a:lnSpc>
            </a:pPr>
            <a:endParaRPr lang="it-IT" sz="2400" b="0" dirty="0" smtClean="0">
              <a:solidFill>
                <a:schemeClr val="bg1"/>
              </a:solidFill>
            </a:endParaRPr>
          </a:p>
          <a:p>
            <a:pPr marL="457200" indent="-457200" algn="l">
              <a:lnSpc>
                <a:spcPct val="80000"/>
              </a:lnSpc>
              <a:buFontTx/>
              <a:buChar char="-"/>
            </a:pPr>
            <a:r>
              <a:rPr lang="it-IT" sz="2400" b="0" dirty="0" smtClean="0">
                <a:solidFill>
                  <a:schemeClr val="bg1"/>
                </a:solidFill>
              </a:rPr>
              <a:t> </a:t>
            </a:r>
            <a:r>
              <a:rPr lang="it-IT" altLang="it-IT" sz="2400" b="0" dirty="0" smtClean="0">
                <a:solidFill>
                  <a:schemeClr val="bg1"/>
                </a:solidFill>
              </a:rPr>
              <a:t>Intensificazione</a:t>
            </a:r>
            <a:r>
              <a:rPr lang="it-IT" altLang="it-IT" sz="2400" b="0" dirty="0">
                <a:solidFill>
                  <a:schemeClr val="bg1"/>
                </a:solidFill>
              </a:rPr>
              <a:t>, </a:t>
            </a:r>
            <a:r>
              <a:rPr lang="it-IT" altLang="it-IT" sz="2400" b="0" dirty="0" smtClean="0">
                <a:solidFill>
                  <a:schemeClr val="bg1"/>
                </a:solidFill>
              </a:rPr>
              <a:t>specializzazione, semplificazione</a:t>
            </a:r>
            <a:r>
              <a:rPr lang="it-IT" altLang="it-IT" sz="2400" b="0" dirty="0">
                <a:solidFill>
                  <a:schemeClr val="bg1"/>
                </a:solidFill>
              </a:rPr>
              <a:t>, </a:t>
            </a:r>
            <a:r>
              <a:rPr lang="it-IT" altLang="it-IT" sz="2400" b="0" dirty="0" smtClean="0">
                <a:solidFill>
                  <a:schemeClr val="bg1"/>
                </a:solidFill>
              </a:rPr>
              <a:t>settorializzazione…  </a:t>
            </a:r>
            <a:r>
              <a:rPr lang="it-IT" altLang="it-IT" sz="2400" b="0" dirty="0">
                <a:solidFill>
                  <a:schemeClr val="bg1"/>
                </a:solidFill>
              </a:rPr>
              <a:t>( “industrializzazione dell’agricoltura”)</a:t>
            </a:r>
          </a:p>
          <a:p>
            <a:pPr marL="457200" indent="-457200" algn="l">
              <a:lnSpc>
                <a:spcPct val="80000"/>
              </a:lnSpc>
              <a:buFontTx/>
              <a:buChar char="-"/>
            </a:pPr>
            <a:endParaRPr lang="it-IT" altLang="it-IT" sz="2400" b="0" dirty="0">
              <a:solidFill>
                <a:schemeClr val="bg1"/>
              </a:solidFill>
            </a:endParaRPr>
          </a:p>
          <a:p>
            <a:pPr marL="457200" indent="-457200" algn="l">
              <a:lnSpc>
                <a:spcPct val="80000"/>
              </a:lnSpc>
              <a:buFontTx/>
              <a:buChar char="-"/>
            </a:pPr>
            <a:r>
              <a:rPr lang="it-IT" altLang="it-IT" sz="2400" b="0" dirty="0">
                <a:solidFill>
                  <a:schemeClr val="bg1"/>
                </a:solidFill>
              </a:rPr>
              <a:t>Minore autonomia dell’azienda agraria</a:t>
            </a:r>
          </a:p>
          <a:p>
            <a:pPr marL="457200" indent="-457200" algn="l">
              <a:lnSpc>
                <a:spcPct val="80000"/>
              </a:lnSpc>
              <a:buFontTx/>
              <a:buChar char="-"/>
            </a:pPr>
            <a:endParaRPr lang="it-IT" altLang="it-IT" sz="2400" b="0" dirty="0">
              <a:solidFill>
                <a:schemeClr val="bg1"/>
              </a:solidFill>
            </a:endParaRPr>
          </a:p>
          <a:p>
            <a:pPr marL="457200" indent="-457200" algn="l">
              <a:lnSpc>
                <a:spcPct val="80000"/>
              </a:lnSpc>
              <a:buFontTx/>
              <a:buChar char="-"/>
            </a:pPr>
            <a:r>
              <a:rPr lang="it-IT" altLang="it-IT" sz="2400" b="0" dirty="0">
                <a:solidFill>
                  <a:schemeClr val="bg1"/>
                </a:solidFill>
              </a:rPr>
              <a:t>Da sistema con cicli chiusi a sistema aperto</a:t>
            </a:r>
          </a:p>
          <a:p>
            <a:pPr marL="457200" indent="-457200" algn="l">
              <a:lnSpc>
                <a:spcPct val="80000"/>
              </a:lnSpc>
              <a:buFontTx/>
              <a:buChar char="-"/>
            </a:pPr>
            <a:endParaRPr lang="it-IT" altLang="it-IT" sz="2400" b="0" dirty="0">
              <a:solidFill>
                <a:schemeClr val="bg1"/>
              </a:solidFill>
            </a:endParaRPr>
          </a:p>
          <a:p>
            <a:pPr marL="457200" indent="-457200" algn="l">
              <a:lnSpc>
                <a:spcPct val="80000"/>
              </a:lnSpc>
              <a:buFontTx/>
              <a:buChar char="-"/>
            </a:pPr>
            <a:r>
              <a:rPr lang="it-IT" altLang="it-IT" sz="2400" b="0" dirty="0">
                <a:solidFill>
                  <a:schemeClr val="bg1"/>
                </a:solidFill>
              </a:rPr>
              <a:t>Da sistema diffuso a sistema «concentrato»</a:t>
            </a:r>
          </a:p>
          <a:p>
            <a:pPr marL="457200" indent="-457200" algn="l">
              <a:lnSpc>
                <a:spcPct val="80000"/>
              </a:lnSpc>
              <a:buFontTx/>
              <a:buChar char="-"/>
            </a:pPr>
            <a:endParaRPr lang="it-IT" altLang="it-IT" sz="2400" b="0" dirty="0">
              <a:solidFill>
                <a:schemeClr val="bg1"/>
              </a:solidFill>
            </a:endParaRPr>
          </a:p>
          <a:p>
            <a:pPr marL="457200" indent="-457200" algn="l">
              <a:lnSpc>
                <a:spcPct val="80000"/>
              </a:lnSpc>
              <a:buFontTx/>
              <a:buChar char="-"/>
            </a:pPr>
            <a:r>
              <a:rPr lang="it-IT" altLang="it-IT" sz="2400" b="0" dirty="0">
                <a:solidFill>
                  <a:schemeClr val="bg1"/>
                </a:solidFill>
              </a:rPr>
              <a:t>Ingresso massiccio di fattori di produzione dall’esterno: </a:t>
            </a:r>
            <a:r>
              <a:rPr lang="it-IT" altLang="it-IT" sz="2400" i="1" u="sng" dirty="0">
                <a:solidFill>
                  <a:srgbClr val="66FFFF"/>
                </a:solidFill>
              </a:rPr>
              <a:t>fertilizzanti, pesticidi, macchinar</a:t>
            </a:r>
            <a:r>
              <a:rPr lang="it-IT" altLang="it-IT" sz="2400" b="0" dirty="0">
                <a:solidFill>
                  <a:srgbClr val="66FFFF"/>
                </a:solidFill>
              </a:rPr>
              <a:t>i</a:t>
            </a:r>
            <a:r>
              <a:rPr lang="it-IT" altLang="it-IT" sz="2400" b="0" dirty="0">
                <a:solidFill>
                  <a:schemeClr val="bg1"/>
                </a:solidFill>
              </a:rPr>
              <a:t>…</a:t>
            </a:r>
          </a:p>
          <a:p>
            <a:pPr marL="457200" indent="-457200" algn="l">
              <a:lnSpc>
                <a:spcPct val="80000"/>
              </a:lnSpc>
              <a:buFontTx/>
              <a:buChar char="-"/>
            </a:pPr>
            <a:endParaRPr lang="it-IT" altLang="it-IT" sz="2400" b="0" dirty="0">
              <a:solidFill>
                <a:schemeClr val="bg1"/>
              </a:solidFill>
            </a:endParaRPr>
          </a:p>
          <a:p>
            <a:pPr marL="457200" indent="-457200" algn="l">
              <a:lnSpc>
                <a:spcPct val="80000"/>
              </a:lnSpc>
              <a:buFontTx/>
              <a:buChar char="-"/>
            </a:pPr>
            <a:r>
              <a:rPr lang="it-IT" altLang="it-IT" sz="2400" b="0" dirty="0">
                <a:solidFill>
                  <a:schemeClr val="bg1"/>
                </a:solidFill>
              </a:rPr>
              <a:t>Sementi, pesticidi, farmaci e cibo nelle mani di pochi……</a:t>
            </a:r>
          </a:p>
          <a:p>
            <a:pPr algn="l">
              <a:lnSpc>
                <a:spcPct val="80000"/>
              </a:lnSpc>
              <a:buFontTx/>
              <a:buChar char="-"/>
            </a:pPr>
            <a:endParaRPr lang="it-IT" altLang="it-IT" sz="2000" b="0" dirty="0" smtClean="0">
              <a:solidFill>
                <a:schemeClr val="bg1"/>
              </a:solidFill>
            </a:endParaRPr>
          </a:p>
          <a:p>
            <a:pPr algn="l">
              <a:lnSpc>
                <a:spcPct val="80000"/>
              </a:lnSpc>
              <a:buFontTx/>
              <a:buChar char="-"/>
            </a:pPr>
            <a:endParaRPr lang="it-IT" altLang="it-IT" sz="2000" b="0" i="1" dirty="0">
              <a:solidFill>
                <a:schemeClr val="bg1"/>
              </a:solidFill>
            </a:endParaRPr>
          </a:p>
          <a:p>
            <a:pPr algn="l">
              <a:lnSpc>
                <a:spcPct val="80000"/>
              </a:lnSpc>
              <a:buFontTx/>
              <a:buChar char="-"/>
            </a:pPr>
            <a:endParaRPr lang="it-IT" altLang="it-IT" sz="2000" b="0" i="1" dirty="0" smtClean="0">
              <a:solidFill>
                <a:srgbClr val="66FFFF"/>
              </a:solidFill>
            </a:endParaRPr>
          </a:p>
          <a:p>
            <a:pPr algn="l">
              <a:lnSpc>
                <a:spcPct val="80000"/>
              </a:lnSpc>
              <a:buFontTx/>
              <a:buChar char="-"/>
            </a:pPr>
            <a:endParaRPr lang="it-IT" altLang="it-IT" sz="2000" b="0" i="1" dirty="0" smtClean="0">
              <a:solidFill>
                <a:srgbClr val="66FFFF"/>
              </a:solidFill>
            </a:endParaRPr>
          </a:p>
          <a:p>
            <a:pPr algn="l">
              <a:lnSpc>
                <a:spcPct val="80000"/>
              </a:lnSpc>
              <a:buFontTx/>
              <a:buChar char="-"/>
            </a:pPr>
            <a:endParaRPr lang="it-IT" altLang="it-IT" sz="2000" b="0" i="1" dirty="0">
              <a:solidFill>
                <a:schemeClr val="bg1"/>
              </a:solidFill>
            </a:endParaRPr>
          </a:p>
          <a:p>
            <a:pPr algn="l">
              <a:lnSpc>
                <a:spcPct val="80000"/>
              </a:lnSpc>
              <a:buFontTx/>
              <a:buChar char="-"/>
            </a:pPr>
            <a:endParaRPr lang="it-IT" altLang="it-IT" sz="2000" b="0" dirty="0" smtClean="0">
              <a:solidFill>
                <a:schemeClr val="bg1"/>
              </a:solidFill>
            </a:endParaRPr>
          </a:p>
          <a:p>
            <a:pPr algn="l">
              <a:lnSpc>
                <a:spcPct val="80000"/>
              </a:lnSpc>
            </a:pPr>
            <a:r>
              <a:rPr lang="it-IT" altLang="it-IT" sz="2000" b="0" dirty="0" smtClean="0">
                <a:solidFill>
                  <a:schemeClr val="bg1"/>
                </a:solidFill>
              </a:rPr>
              <a:t> </a:t>
            </a:r>
            <a:endParaRPr lang="it-IT" altLang="it-IT" sz="2000" b="0" dirty="0">
              <a:solidFill>
                <a:schemeClr val="bg1"/>
              </a:solidFill>
            </a:endParaRPr>
          </a:p>
          <a:p>
            <a:endParaRPr lang="it-IT" sz="2000" dirty="0" smtClean="0"/>
          </a:p>
        </p:txBody>
      </p:sp>
    </p:spTree>
    <p:extLst>
      <p:ext uri="{BB962C8B-B14F-4D97-AF65-F5344CB8AC3E}">
        <p14:creationId xmlns:p14="http://schemas.microsoft.com/office/powerpoint/2010/main" val="39112538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11266" name="Picture 2" descr="C:\Users\Patrizia\Desktop\seedindustry.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88640"/>
            <a:ext cx="8916467" cy="640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2018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836712"/>
            <a:ext cx="9145016" cy="6480720"/>
          </a:xfrm>
        </p:spPr>
        <p:txBody>
          <a:bodyPr/>
          <a:lstStyle/>
          <a:p>
            <a:r>
              <a:rPr lang="it-IT" sz="2000" i="1" dirty="0">
                <a:solidFill>
                  <a:schemeClr val="bg1"/>
                </a:solidFill>
              </a:rPr>
              <a:t>Sistema sempre più </a:t>
            </a:r>
            <a:r>
              <a:rPr lang="it-IT" sz="2000" i="1" dirty="0">
                <a:solidFill>
                  <a:srgbClr val="66FFFF"/>
                </a:solidFill>
              </a:rPr>
              <a:t>energivoro:</a:t>
            </a:r>
            <a:r>
              <a:rPr lang="it-IT" sz="2000" i="1" dirty="0">
                <a:solidFill>
                  <a:schemeClr val="bg1"/>
                </a:solidFill>
              </a:rPr>
              <a:t> dal 1950 al </a:t>
            </a:r>
            <a:r>
              <a:rPr lang="it-IT" sz="2000" i="1" dirty="0" smtClean="0">
                <a:solidFill>
                  <a:schemeClr val="bg1"/>
                </a:solidFill>
              </a:rPr>
              <a:t>1985 produzione   </a:t>
            </a:r>
            <a:r>
              <a:rPr lang="it-IT" sz="2000" i="1" dirty="0">
                <a:solidFill>
                  <a:schemeClr val="bg1"/>
                </a:solidFill>
              </a:rPr>
              <a:t>di grano </a:t>
            </a:r>
            <a:r>
              <a:rPr lang="it-IT" sz="2000" i="1" dirty="0" smtClean="0">
                <a:solidFill>
                  <a:schemeClr val="bg1"/>
                </a:solidFill>
              </a:rPr>
              <a:t>aumentata </a:t>
            </a:r>
            <a:r>
              <a:rPr lang="it-IT" sz="2000" i="1" dirty="0">
                <a:solidFill>
                  <a:schemeClr val="bg1"/>
                </a:solidFill>
              </a:rPr>
              <a:t>del 250%*, </a:t>
            </a:r>
            <a:r>
              <a:rPr lang="it-IT" sz="2000" i="1" dirty="0" smtClean="0">
                <a:solidFill>
                  <a:schemeClr val="bg1"/>
                </a:solidFill>
              </a:rPr>
              <a:t>e l’uso </a:t>
            </a:r>
            <a:r>
              <a:rPr lang="it-IT" sz="2000" i="1" dirty="0">
                <a:solidFill>
                  <a:schemeClr val="bg1"/>
                </a:solidFill>
              </a:rPr>
              <a:t>di combustibili fossili del 5000</a:t>
            </a:r>
            <a:r>
              <a:rPr lang="it-IT" sz="2000" i="1" dirty="0" smtClean="0">
                <a:solidFill>
                  <a:schemeClr val="bg1"/>
                </a:solidFill>
              </a:rPr>
              <a:t>%!</a:t>
            </a:r>
          </a:p>
          <a:p>
            <a:r>
              <a:rPr lang="it-IT" sz="2000" i="1" dirty="0" smtClean="0">
                <a:solidFill>
                  <a:schemeClr val="bg1"/>
                </a:solidFill>
              </a:rPr>
              <a:t>Distruzione </a:t>
            </a:r>
            <a:r>
              <a:rPr lang="it-IT" sz="2000" i="1" dirty="0">
                <a:solidFill>
                  <a:schemeClr val="bg1"/>
                </a:solidFill>
              </a:rPr>
              <a:t>degli </a:t>
            </a:r>
            <a:r>
              <a:rPr lang="it-IT" sz="2000" i="1" dirty="0">
                <a:solidFill>
                  <a:srgbClr val="66FFFF"/>
                </a:solidFill>
              </a:rPr>
              <a:t>equilibri naturali</a:t>
            </a:r>
            <a:r>
              <a:rPr lang="it-IT" sz="2000" i="1" dirty="0">
                <a:solidFill>
                  <a:schemeClr val="bg1"/>
                </a:solidFill>
              </a:rPr>
              <a:t> </a:t>
            </a:r>
            <a:r>
              <a:rPr lang="it-IT" sz="2000" i="1" dirty="0" smtClean="0">
                <a:solidFill>
                  <a:schemeClr val="bg1"/>
                </a:solidFill>
              </a:rPr>
              <a:t>e del  </a:t>
            </a:r>
            <a:r>
              <a:rPr lang="it-IT" sz="2000" i="1" dirty="0">
                <a:solidFill>
                  <a:srgbClr val="66FFFF"/>
                </a:solidFill>
              </a:rPr>
              <a:t>dissesto </a:t>
            </a:r>
            <a:r>
              <a:rPr lang="it-IT" sz="2000" i="1" dirty="0">
                <a:solidFill>
                  <a:schemeClr val="bg1"/>
                </a:solidFill>
              </a:rPr>
              <a:t>del territorio </a:t>
            </a:r>
            <a:endParaRPr lang="it-IT" sz="2000" i="1" dirty="0" smtClean="0">
              <a:solidFill>
                <a:schemeClr val="bg1"/>
              </a:solidFill>
            </a:endParaRPr>
          </a:p>
          <a:p>
            <a:r>
              <a:rPr lang="it-IT" sz="2000" i="1" dirty="0" smtClean="0">
                <a:solidFill>
                  <a:schemeClr val="bg1"/>
                </a:solidFill>
              </a:rPr>
              <a:t>Incremento </a:t>
            </a:r>
            <a:r>
              <a:rPr lang="it-IT" sz="2000" i="1" dirty="0">
                <a:solidFill>
                  <a:schemeClr val="bg1"/>
                </a:solidFill>
              </a:rPr>
              <a:t>dei </a:t>
            </a:r>
            <a:r>
              <a:rPr lang="it-IT" sz="2000" i="1" dirty="0">
                <a:solidFill>
                  <a:srgbClr val="66FFFF"/>
                </a:solidFill>
              </a:rPr>
              <a:t>problemi fitopatologici </a:t>
            </a:r>
            <a:r>
              <a:rPr lang="it-IT" sz="2000" i="1" dirty="0">
                <a:solidFill>
                  <a:schemeClr val="bg1"/>
                </a:solidFill>
              </a:rPr>
              <a:t>e </a:t>
            </a:r>
            <a:r>
              <a:rPr lang="it-IT" sz="2000" i="1" dirty="0" smtClean="0">
                <a:solidFill>
                  <a:schemeClr val="bg1"/>
                </a:solidFill>
              </a:rPr>
              <a:t> quindi dei </a:t>
            </a:r>
            <a:r>
              <a:rPr lang="it-IT" sz="2000" i="1" dirty="0">
                <a:solidFill>
                  <a:schemeClr val="bg1"/>
                </a:solidFill>
              </a:rPr>
              <a:t>costi produzione </a:t>
            </a:r>
          </a:p>
          <a:p>
            <a:r>
              <a:rPr lang="it-IT" sz="2000" i="1" dirty="0">
                <a:solidFill>
                  <a:schemeClr val="bg1"/>
                </a:solidFill>
              </a:rPr>
              <a:t>Distruzione della </a:t>
            </a:r>
            <a:r>
              <a:rPr lang="it-IT" sz="2000" i="1" dirty="0">
                <a:solidFill>
                  <a:srgbClr val="66FFFF"/>
                </a:solidFill>
              </a:rPr>
              <a:t>biodiversità </a:t>
            </a:r>
            <a:r>
              <a:rPr lang="it-IT" sz="2000" i="1" dirty="0">
                <a:solidFill>
                  <a:schemeClr val="bg1"/>
                </a:solidFill>
              </a:rPr>
              <a:t>e perdita di insetti utili e </a:t>
            </a:r>
            <a:r>
              <a:rPr lang="it-IT" sz="2000" i="1" dirty="0" smtClean="0">
                <a:solidFill>
                  <a:schemeClr val="bg1"/>
                </a:solidFill>
              </a:rPr>
              <a:t>degli </a:t>
            </a:r>
            <a:r>
              <a:rPr lang="it-IT" sz="2000" i="1" dirty="0" smtClean="0">
                <a:solidFill>
                  <a:srgbClr val="66FFFF"/>
                </a:solidFill>
              </a:rPr>
              <a:t>impollinatori </a:t>
            </a:r>
            <a:endParaRPr lang="it-IT" sz="2000" i="1" dirty="0">
              <a:solidFill>
                <a:srgbClr val="66FFFF"/>
              </a:solidFill>
            </a:endParaRPr>
          </a:p>
          <a:p>
            <a:r>
              <a:rPr lang="it-IT" sz="2000" i="1" dirty="0" smtClean="0">
                <a:solidFill>
                  <a:schemeClr val="bg1"/>
                </a:solidFill>
              </a:rPr>
              <a:t>Perdita </a:t>
            </a:r>
            <a:r>
              <a:rPr lang="it-IT" sz="2000" i="1" dirty="0">
                <a:solidFill>
                  <a:schemeClr val="bg1"/>
                </a:solidFill>
              </a:rPr>
              <a:t>della </a:t>
            </a:r>
            <a:r>
              <a:rPr lang="it-IT" sz="2000" i="1" dirty="0">
                <a:solidFill>
                  <a:srgbClr val="66FFFF"/>
                </a:solidFill>
              </a:rPr>
              <a:t>fertilità del </a:t>
            </a:r>
            <a:r>
              <a:rPr lang="it-IT" sz="2000" i="1" dirty="0" smtClean="0">
                <a:solidFill>
                  <a:srgbClr val="66FFFF"/>
                </a:solidFill>
              </a:rPr>
              <a:t>suolo , mancato sequestro  CO2</a:t>
            </a:r>
            <a:endParaRPr lang="it-IT" sz="2000" i="1" dirty="0">
              <a:solidFill>
                <a:srgbClr val="66FFFF"/>
              </a:solidFill>
            </a:endParaRPr>
          </a:p>
          <a:p>
            <a:r>
              <a:rPr lang="it-IT" sz="2000" i="1" dirty="0" smtClean="0">
                <a:solidFill>
                  <a:schemeClr val="bg1"/>
                </a:solidFill>
              </a:rPr>
              <a:t>Inquinamento </a:t>
            </a:r>
            <a:r>
              <a:rPr lang="it-IT" sz="2000" i="1" dirty="0">
                <a:solidFill>
                  <a:schemeClr val="bg1"/>
                </a:solidFill>
              </a:rPr>
              <a:t>delle </a:t>
            </a:r>
            <a:r>
              <a:rPr lang="it-IT" sz="2000" i="1" dirty="0" smtClean="0">
                <a:solidFill>
                  <a:srgbClr val="66FFFF"/>
                </a:solidFill>
              </a:rPr>
              <a:t>falde acquifere</a:t>
            </a:r>
            <a:r>
              <a:rPr lang="it-IT" sz="2000" i="1" dirty="0" smtClean="0">
                <a:solidFill>
                  <a:schemeClr val="bg1"/>
                </a:solidFill>
              </a:rPr>
              <a:t>, dei </a:t>
            </a:r>
            <a:r>
              <a:rPr lang="it-IT" sz="2000" i="1" dirty="0">
                <a:solidFill>
                  <a:srgbClr val="66FFFF"/>
                </a:solidFill>
              </a:rPr>
              <a:t>terreni</a:t>
            </a:r>
            <a:r>
              <a:rPr lang="it-IT" sz="2000" i="1" dirty="0">
                <a:solidFill>
                  <a:schemeClr val="bg1"/>
                </a:solidFill>
              </a:rPr>
              <a:t>, </a:t>
            </a:r>
            <a:r>
              <a:rPr lang="it-IT" sz="2000" i="1" dirty="0" smtClean="0">
                <a:solidFill>
                  <a:schemeClr val="bg1"/>
                </a:solidFill>
              </a:rPr>
              <a:t>dell’</a:t>
            </a:r>
            <a:r>
              <a:rPr lang="it-IT" sz="2000" i="1" dirty="0" smtClean="0">
                <a:solidFill>
                  <a:srgbClr val="66FFFF"/>
                </a:solidFill>
              </a:rPr>
              <a:t>aria</a:t>
            </a:r>
            <a:r>
              <a:rPr lang="it-IT" sz="2000" i="1" dirty="0" smtClean="0">
                <a:solidFill>
                  <a:schemeClr val="bg1"/>
                </a:solidFill>
              </a:rPr>
              <a:t>..</a:t>
            </a:r>
          </a:p>
          <a:p>
            <a:r>
              <a:rPr lang="it-IT" altLang="it-IT" sz="2000" i="1" dirty="0" smtClean="0">
                <a:solidFill>
                  <a:schemeClr val="bg1"/>
                </a:solidFill>
              </a:rPr>
              <a:t>Cibo da alimento a </a:t>
            </a:r>
            <a:r>
              <a:rPr lang="it-IT" altLang="it-IT" sz="2000" i="1" dirty="0" smtClean="0">
                <a:solidFill>
                  <a:srgbClr val="66FFFF"/>
                </a:solidFill>
              </a:rPr>
              <a:t>«commodity</a:t>
            </a:r>
            <a:r>
              <a:rPr lang="it-IT" altLang="it-IT" sz="2000" i="1" dirty="0" smtClean="0">
                <a:solidFill>
                  <a:schemeClr val="bg1"/>
                </a:solidFill>
              </a:rPr>
              <a:t>» </a:t>
            </a:r>
          </a:p>
          <a:p>
            <a:r>
              <a:rPr lang="it-IT" sz="2000" i="1" dirty="0" smtClean="0">
                <a:solidFill>
                  <a:schemeClr val="bg1"/>
                </a:solidFill>
              </a:rPr>
              <a:t>Sovrapproduzioni </a:t>
            </a:r>
            <a:r>
              <a:rPr lang="it-IT" sz="2000" i="1" dirty="0">
                <a:solidFill>
                  <a:schemeClr val="bg1"/>
                </a:solidFill>
              </a:rPr>
              <a:t>(con distruzioni programmate delle eccedenza) e </a:t>
            </a:r>
            <a:r>
              <a:rPr lang="it-IT" sz="2000" i="1" dirty="0">
                <a:solidFill>
                  <a:srgbClr val="66FFFF"/>
                </a:solidFill>
              </a:rPr>
              <a:t>spreco</a:t>
            </a:r>
            <a:r>
              <a:rPr lang="it-IT" sz="2000" i="1" dirty="0">
                <a:solidFill>
                  <a:schemeClr val="bg1"/>
                </a:solidFill>
              </a:rPr>
              <a:t> </a:t>
            </a:r>
            <a:endParaRPr lang="it-IT" sz="2000" i="1" dirty="0" smtClean="0">
              <a:solidFill>
                <a:schemeClr val="bg1"/>
              </a:solidFill>
            </a:endParaRPr>
          </a:p>
          <a:p>
            <a:r>
              <a:rPr lang="it-IT" altLang="it-IT" sz="2000" i="1" dirty="0" smtClean="0">
                <a:solidFill>
                  <a:schemeClr val="bg1"/>
                </a:solidFill>
              </a:rPr>
              <a:t>Perdita della </a:t>
            </a:r>
            <a:r>
              <a:rPr lang="it-IT" altLang="it-IT" sz="2000" i="1" dirty="0" smtClean="0">
                <a:solidFill>
                  <a:srgbClr val="66FFFF"/>
                </a:solidFill>
              </a:rPr>
              <a:t>cultura contadina </a:t>
            </a:r>
            <a:r>
              <a:rPr lang="it-IT" altLang="it-IT" sz="2000" i="1" dirty="0" smtClean="0">
                <a:solidFill>
                  <a:schemeClr val="bg1"/>
                </a:solidFill>
              </a:rPr>
              <a:t>: agricoltore = mero </a:t>
            </a:r>
            <a:r>
              <a:rPr lang="it-IT" altLang="it-IT" sz="2000" i="1" dirty="0">
                <a:solidFill>
                  <a:schemeClr val="bg1"/>
                </a:solidFill>
              </a:rPr>
              <a:t>«esecutore</a:t>
            </a:r>
            <a:r>
              <a:rPr lang="it-IT" altLang="it-IT" sz="2000" i="1" dirty="0" smtClean="0">
                <a:solidFill>
                  <a:schemeClr val="bg1"/>
                </a:solidFill>
              </a:rPr>
              <a:t>»</a:t>
            </a:r>
          </a:p>
          <a:p>
            <a:r>
              <a:rPr lang="it-IT" sz="2000" i="1" dirty="0">
                <a:solidFill>
                  <a:schemeClr val="bg1"/>
                </a:solidFill>
              </a:rPr>
              <a:t> </a:t>
            </a:r>
            <a:r>
              <a:rPr lang="it-IT" sz="2000" i="1" dirty="0" smtClean="0">
                <a:solidFill>
                  <a:schemeClr val="bg1"/>
                </a:solidFill>
              </a:rPr>
              <a:t>Privatizzazione </a:t>
            </a:r>
            <a:r>
              <a:rPr lang="it-IT" sz="2000" i="1" dirty="0">
                <a:solidFill>
                  <a:schemeClr val="bg1"/>
                </a:solidFill>
              </a:rPr>
              <a:t>dei beni naturali (</a:t>
            </a:r>
            <a:r>
              <a:rPr lang="it-IT" sz="2000" i="1" dirty="0">
                <a:solidFill>
                  <a:srgbClr val="66FFFF"/>
                </a:solidFill>
              </a:rPr>
              <a:t>semi, animali, acqua, terra</a:t>
            </a:r>
            <a:r>
              <a:rPr lang="it-IT" sz="2000" i="1" dirty="0" smtClean="0">
                <a:solidFill>
                  <a:srgbClr val="66FFFF"/>
                </a:solidFill>
              </a:rPr>
              <a:t>) </a:t>
            </a:r>
            <a:r>
              <a:rPr lang="it-IT" sz="2000" i="1" dirty="0" smtClean="0">
                <a:solidFill>
                  <a:schemeClr val="bg1"/>
                </a:solidFill>
              </a:rPr>
              <a:t>Peggioramento </a:t>
            </a:r>
            <a:r>
              <a:rPr lang="it-IT" sz="2000" i="1" dirty="0">
                <a:solidFill>
                  <a:schemeClr val="bg1"/>
                </a:solidFill>
              </a:rPr>
              <a:t>della </a:t>
            </a:r>
            <a:r>
              <a:rPr lang="it-IT" sz="2000" i="1" dirty="0">
                <a:solidFill>
                  <a:srgbClr val="66FFFF"/>
                </a:solidFill>
              </a:rPr>
              <a:t>qualità del </a:t>
            </a:r>
            <a:r>
              <a:rPr lang="it-IT" sz="2000" i="1" dirty="0" smtClean="0">
                <a:solidFill>
                  <a:srgbClr val="66FFFF"/>
                </a:solidFill>
              </a:rPr>
              <a:t>cibo</a:t>
            </a:r>
          </a:p>
          <a:p>
            <a:r>
              <a:rPr lang="it-IT" altLang="it-IT" sz="2000" i="1" dirty="0" smtClean="0">
                <a:solidFill>
                  <a:schemeClr val="bg1"/>
                </a:solidFill>
              </a:rPr>
              <a:t>Cresce </a:t>
            </a:r>
            <a:r>
              <a:rPr lang="it-IT" altLang="it-IT" sz="2000" i="1" dirty="0">
                <a:solidFill>
                  <a:schemeClr val="bg1"/>
                </a:solidFill>
              </a:rPr>
              <a:t>l’</a:t>
            </a:r>
            <a:r>
              <a:rPr lang="it-IT" altLang="it-IT" sz="2000" i="1" dirty="0">
                <a:solidFill>
                  <a:srgbClr val="66FFFF"/>
                </a:solidFill>
              </a:rPr>
              <a:t>obesità</a:t>
            </a:r>
            <a:r>
              <a:rPr lang="it-IT" altLang="it-IT" sz="2000" i="1" dirty="0">
                <a:solidFill>
                  <a:schemeClr val="bg1"/>
                </a:solidFill>
              </a:rPr>
              <a:t>, ma ancora </a:t>
            </a:r>
            <a:r>
              <a:rPr lang="it-IT" altLang="it-IT" sz="2000" i="1" dirty="0">
                <a:solidFill>
                  <a:srgbClr val="66FFFF"/>
                </a:solidFill>
              </a:rPr>
              <a:t>1 miliardo di </a:t>
            </a:r>
            <a:r>
              <a:rPr lang="it-IT" altLang="it-IT" sz="2000" i="1" dirty="0" smtClean="0">
                <a:solidFill>
                  <a:srgbClr val="66FFFF"/>
                </a:solidFill>
              </a:rPr>
              <a:t>affamati………………</a:t>
            </a:r>
            <a:endParaRPr lang="it-IT" altLang="it-IT" sz="2000" i="1" dirty="0">
              <a:solidFill>
                <a:srgbClr val="66FFFF"/>
              </a:solidFill>
            </a:endParaRPr>
          </a:p>
          <a:p>
            <a:pPr marL="0" indent="0" algn="ctr">
              <a:buNone/>
            </a:pPr>
            <a:r>
              <a:rPr lang="it-IT" altLang="it-IT" sz="2400" b="1" i="1" dirty="0" smtClean="0">
                <a:solidFill>
                  <a:srgbClr val="66FFFF"/>
                </a:solidFill>
              </a:rPr>
              <a:t> </a:t>
            </a:r>
            <a:r>
              <a:rPr lang="it-IT" altLang="it-IT" sz="2400" b="1" i="1" dirty="0" smtClean="0">
                <a:solidFill>
                  <a:srgbClr val="FFFF00"/>
                </a:solidFill>
              </a:rPr>
              <a:t>GRAVI </a:t>
            </a:r>
            <a:r>
              <a:rPr lang="it-IT" altLang="it-IT" sz="2400" b="1" i="1" dirty="0" smtClean="0">
                <a:solidFill>
                  <a:srgbClr val="FFFF00"/>
                </a:solidFill>
              </a:rPr>
              <a:t>RISCHI PER  </a:t>
            </a:r>
            <a:r>
              <a:rPr lang="it-IT" altLang="it-IT" sz="2400" b="1" i="1" dirty="0">
                <a:solidFill>
                  <a:srgbClr val="FFFF00"/>
                </a:solidFill>
              </a:rPr>
              <a:t>LA SALUTE UMANA</a:t>
            </a:r>
            <a:r>
              <a:rPr lang="it-IT" altLang="it-IT" sz="2400" b="1" i="1" dirty="0" smtClean="0">
                <a:solidFill>
                  <a:srgbClr val="FFFF00"/>
                </a:solidFill>
              </a:rPr>
              <a:t>!</a:t>
            </a:r>
          </a:p>
          <a:p>
            <a:pPr marL="0" indent="0">
              <a:lnSpc>
                <a:spcPct val="80000"/>
              </a:lnSpc>
              <a:buNone/>
            </a:pPr>
            <a:r>
              <a:rPr lang="it-IT" sz="2000" i="1" dirty="0">
                <a:solidFill>
                  <a:schemeClr val="bg1"/>
                </a:solidFill>
              </a:rPr>
              <a:t>*</a:t>
            </a:r>
            <a:r>
              <a:rPr lang="it-IT" sz="1400" i="1" dirty="0" err="1">
                <a:solidFill>
                  <a:schemeClr val="bg1"/>
                </a:solidFill>
              </a:rPr>
              <a:t>Bairoch</a:t>
            </a:r>
            <a:r>
              <a:rPr lang="it-IT" sz="1400" i="1" dirty="0">
                <a:solidFill>
                  <a:schemeClr val="bg1"/>
                </a:solidFill>
              </a:rPr>
              <a:t> P., </a:t>
            </a:r>
            <a:r>
              <a:rPr lang="it-IT" sz="1400" i="1" dirty="0" err="1">
                <a:solidFill>
                  <a:schemeClr val="bg1"/>
                </a:solidFill>
              </a:rPr>
              <a:t>Les</a:t>
            </a:r>
            <a:r>
              <a:rPr lang="it-IT" sz="1400" i="1" dirty="0">
                <a:solidFill>
                  <a:schemeClr val="bg1"/>
                </a:solidFill>
              </a:rPr>
              <a:t> </a:t>
            </a:r>
            <a:r>
              <a:rPr lang="it-IT" sz="1400" i="1" dirty="0" err="1">
                <a:solidFill>
                  <a:schemeClr val="bg1"/>
                </a:solidFill>
              </a:rPr>
              <a:t>trois</a:t>
            </a:r>
            <a:r>
              <a:rPr lang="it-IT" sz="1400" i="1" dirty="0">
                <a:solidFill>
                  <a:schemeClr val="bg1"/>
                </a:solidFill>
              </a:rPr>
              <a:t> </a:t>
            </a:r>
            <a:r>
              <a:rPr lang="it-IT" sz="1400" i="1" dirty="0" err="1">
                <a:solidFill>
                  <a:schemeClr val="bg1"/>
                </a:solidFill>
              </a:rPr>
              <a:t>révolutions</a:t>
            </a:r>
            <a:r>
              <a:rPr lang="it-IT" sz="1400" i="1" dirty="0">
                <a:solidFill>
                  <a:schemeClr val="bg1"/>
                </a:solidFill>
              </a:rPr>
              <a:t> </a:t>
            </a:r>
            <a:r>
              <a:rPr lang="it-IT" sz="1400" i="1" dirty="0" err="1">
                <a:solidFill>
                  <a:schemeClr val="bg1"/>
                </a:solidFill>
              </a:rPr>
              <a:t>agricoles</a:t>
            </a:r>
            <a:r>
              <a:rPr lang="it-IT" sz="1400" i="1" dirty="0">
                <a:solidFill>
                  <a:schemeClr val="bg1"/>
                </a:solidFill>
              </a:rPr>
              <a:t> </a:t>
            </a:r>
            <a:r>
              <a:rPr lang="it-IT" sz="1400" i="1" dirty="0" err="1">
                <a:solidFill>
                  <a:schemeClr val="bg1"/>
                </a:solidFill>
              </a:rPr>
              <a:t>du</a:t>
            </a:r>
            <a:r>
              <a:rPr lang="it-IT" sz="1400" i="1" dirty="0">
                <a:solidFill>
                  <a:schemeClr val="bg1"/>
                </a:solidFill>
              </a:rPr>
              <a:t> monde </a:t>
            </a:r>
            <a:r>
              <a:rPr lang="it-IT" sz="1400" i="1" dirty="0" err="1">
                <a:solidFill>
                  <a:schemeClr val="bg1"/>
                </a:solidFill>
              </a:rPr>
              <a:t>développé</a:t>
            </a:r>
            <a:r>
              <a:rPr lang="it-IT" sz="1400" i="1" dirty="0">
                <a:solidFill>
                  <a:schemeClr val="bg1"/>
                </a:solidFill>
              </a:rPr>
              <a:t>: </a:t>
            </a:r>
            <a:r>
              <a:rPr lang="it-IT" sz="1400" i="1" dirty="0" err="1">
                <a:solidFill>
                  <a:schemeClr val="bg1"/>
                </a:solidFill>
              </a:rPr>
              <a:t>rendements</a:t>
            </a:r>
            <a:r>
              <a:rPr lang="it-IT" sz="1400" i="1" dirty="0">
                <a:solidFill>
                  <a:schemeClr val="bg1"/>
                </a:solidFill>
              </a:rPr>
              <a:t> et </a:t>
            </a:r>
            <a:r>
              <a:rPr lang="it-IT" sz="1400" i="1" dirty="0" err="1">
                <a:solidFill>
                  <a:schemeClr val="bg1"/>
                </a:solidFill>
              </a:rPr>
              <a:t>productivité</a:t>
            </a:r>
            <a:r>
              <a:rPr lang="it-IT" sz="1400" i="1" dirty="0">
                <a:solidFill>
                  <a:schemeClr val="bg1"/>
                </a:solidFill>
              </a:rPr>
              <a:t> de 1800 à</a:t>
            </a:r>
            <a:r>
              <a:rPr lang="it-IT" sz="1400" dirty="0">
                <a:solidFill>
                  <a:schemeClr val="bg1"/>
                </a:solidFill>
              </a:rPr>
              <a:t> </a:t>
            </a:r>
            <a:r>
              <a:rPr lang="it-IT" sz="1400" i="1" dirty="0">
                <a:solidFill>
                  <a:schemeClr val="bg1"/>
                </a:solidFill>
              </a:rPr>
              <a:t>1985, 1989.</a:t>
            </a:r>
            <a:r>
              <a:rPr lang="it-IT" sz="1400" dirty="0">
                <a:solidFill>
                  <a:schemeClr val="bg1"/>
                </a:solidFill>
              </a:rPr>
              <a:t> </a:t>
            </a:r>
            <a:r>
              <a:rPr lang="it-IT" sz="1400" i="1" dirty="0">
                <a:solidFill>
                  <a:schemeClr val="bg1"/>
                </a:solidFill>
              </a:rPr>
              <a:t>**Allen Pfeiffer D., </a:t>
            </a:r>
            <a:r>
              <a:rPr lang="it-IT" sz="1400" i="1" dirty="0" err="1">
                <a:solidFill>
                  <a:schemeClr val="bg1"/>
                </a:solidFill>
              </a:rPr>
              <a:t>Eating</a:t>
            </a:r>
            <a:r>
              <a:rPr lang="it-IT" sz="1400" i="1" dirty="0">
                <a:solidFill>
                  <a:schemeClr val="bg1"/>
                </a:solidFill>
              </a:rPr>
              <a:t> </a:t>
            </a:r>
            <a:r>
              <a:rPr lang="it-IT" sz="1400" i="1" dirty="0" err="1">
                <a:solidFill>
                  <a:schemeClr val="bg1"/>
                </a:solidFill>
              </a:rPr>
              <a:t>fossil</a:t>
            </a:r>
            <a:r>
              <a:rPr lang="it-IT" sz="1400" i="1" dirty="0">
                <a:solidFill>
                  <a:schemeClr val="bg1"/>
                </a:solidFill>
              </a:rPr>
              <a:t> </a:t>
            </a:r>
            <a:r>
              <a:rPr lang="it-IT" sz="1400" i="1" dirty="0" err="1">
                <a:solidFill>
                  <a:schemeClr val="bg1"/>
                </a:solidFill>
              </a:rPr>
              <a:t>fuels</a:t>
            </a:r>
            <a:r>
              <a:rPr lang="it-IT" sz="1400" i="1" dirty="0">
                <a:solidFill>
                  <a:schemeClr val="bg1"/>
                </a:solidFill>
              </a:rPr>
              <a:t>, 2006</a:t>
            </a:r>
            <a:endParaRPr lang="it-IT" sz="1400" dirty="0">
              <a:solidFill>
                <a:schemeClr val="bg1"/>
              </a:solidFill>
            </a:endParaRPr>
          </a:p>
          <a:p>
            <a:pPr marL="0" indent="0">
              <a:lnSpc>
                <a:spcPct val="80000"/>
              </a:lnSpc>
              <a:buNone/>
            </a:pPr>
            <a:endParaRPr lang="it-IT" altLang="it-IT" sz="1400" i="1" dirty="0" smtClean="0">
              <a:solidFill>
                <a:schemeClr val="bg1"/>
              </a:solidFill>
            </a:endParaRPr>
          </a:p>
          <a:p>
            <a:pPr algn="ctr">
              <a:lnSpc>
                <a:spcPct val="80000"/>
              </a:lnSpc>
              <a:buFontTx/>
              <a:buChar char="-"/>
            </a:pPr>
            <a:endParaRPr lang="it-IT" altLang="it-IT" sz="2000" i="1" dirty="0" smtClean="0">
              <a:solidFill>
                <a:srgbClr val="66FFFF"/>
              </a:solidFill>
            </a:endParaRPr>
          </a:p>
          <a:p>
            <a:pPr>
              <a:lnSpc>
                <a:spcPct val="80000"/>
              </a:lnSpc>
              <a:buFontTx/>
              <a:buChar char="-"/>
            </a:pPr>
            <a:endParaRPr lang="it-IT" altLang="it-IT" sz="2000" b="1" i="1" dirty="0" smtClean="0">
              <a:solidFill>
                <a:schemeClr val="bg1"/>
              </a:solidFill>
            </a:endParaRPr>
          </a:p>
          <a:p>
            <a:endParaRPr lang="it-IT" sz="2000" b="1" dirty="0"/>
          </a:p>
        </p:txBody>
      </p:sp>
      <p:sp>
        <p:nvSpPr>
          <p:cNvPr id="2" name="Rettangolo 1"/>
          <p:cNvSpPr/>
          <p:nvPr/>
        </p:nvSpPr>
        <p:spPr>
          <a:xfrm>
            <a:off x="323528" y="116632"/>
            <a:ext cx="8343118" cy="584775"/>
          </a:xfrm>
          <a:prstGeom prst="rect">
            <a:avLst/>
          </a:prstGeom>
        </p:spPr>
        <p:txBody>
          <a:bodyPr wrap="none">
            <a:spAutoFit/>
          </a:bodyPr>
          <a:lstStyle/>
          <a:p>
            <a:r>
              <a:rPr lang="it-IT" sz="3200" dirty="0">
                <a:solidFill>
                  <a:srgbClr val="FFFF00"/>
                </a:solidFill>
              </a:rPr>
              <a:t>AGRICOLTURA </a:t>
            </a:r>
            <a:r>
              <a:rPr lang="it-IT" sz="3200" dirty="0" smtClean="0">
                <a:solidFill>
                  <a:srgbClr val="FFFF00"/>
                </a:solidFill>
              </a:rPr>
              <a:t>INDUSTRIALE: RISULTATI</a:t>
            </a:r>
            <a:endParaRPr lang="it-IT" sz="3200" dirty="0">
              <a:solidFill>
                <a:srgbClr val="FFFF00"/>
              </a:solidFill>
            </a:endParaRPr>
          </a:p>
        </p:txBody>
      </p:sp>
    </p:spTree>
    <p:extLst>
      <p:ext uri="{BB962C8B-B14F-4D97-AF65-F5344CB8AC3E}">
        <p14:creationId xmlns:p14="http://schemas.microsoft.com/office/powerpoint/2010/main" val="3223483304"/>
      </p:ext>
    </p:extLst>
  </p:cSld>
  <p:clrMapOvr>
    <a:masterClrMapping/>
  </p:clrMapOvr>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1800" b="1" i="0" u="none" strike="noStrike" cap="none" normalizeH="0" baseline="0" smtClean="0">
            <a:ln>
              <a:noFill/>
            </a:ln>
            <a:solidFill>
              <a:schemeClr val="tx1"/>
            </a:solidFill>
            <a:effectLst/>
            <a:latin typeface="Arial" charset="0"/>
          </a:defRPr>
        </a:defPPr>
      </a:lst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16179</TotalTime>
  <Words>1730</Words>
  <Application>Microsoft Office PowerPoint</Application>
  <PresentationFormat>Presentazione su schermo (4:3)</PresentationFormat>
  <Paragraphs>313</Paragraphs>
  <Slides>50</Slides>
  <Notes>5</Notes>
  <HiddenSlides>0</HiddenSlides>
  <MMClips>0</MMClips>
  <ScaleCrop>false</ScaleCrop>
  <HeadingPairs>
    <vt:vector size="4" baseType="variant">
      <vt:variant>
        <vt:lpstr>Tema</vt:lpstr>
      </vt:variant>
      <vt:variant>
        <vt:i4>1</vt:i4>
      </vt:variant>
      <vt:variant>
        <vt:lpstr>Titoli diapositive</vt:lpstr>
      </vt:variant>
      <vt:variant>
        <vt:i4>50</vt:i4>
      </vt:variant>
    </vt:vector>
  </HeadingPairs>
  <TitlesOfParts>
    <vt:vector size="51" baseType="lpstr">
      <vt:lpstr>Struttura predefinita</vt:lpstr>
      <vt:lpstr>Presentazione standard di PowerPoint</vt:lpstr>
      <vt:lpstr>www.isde.it</vt:lpstr>
      <vt:lpstr>Presentazione standard di PowerPoint</vt:lpstr>
      <vt:lpstr>Presentazione standard di PowerPoint</vt:lpstr>
      <vt:lpstr> MONITER: linea progettuale 2,  azione 9  Presenza di metalli pesanti e bioaccumulo in  muschi e licheni  “”</vt:lpstr>
      <vt:lpstr>Presentazione standard di PowerPoint</vt:lpstr>
      <vt:lpstr>Presentazione standard di PowerPoint</vt:lpstr>
      <vt:lpstr>Presentazione standard di PowerPoint</vt:lpstr>
      <vt:lpstr>Presentazione standard di PowerPoint</vt:lpstr>
      <vt:lpstr>PESTICIDI E SALUTE UMANA digitando in data 1 dic. 2017</vt:lpstr>
      <vt:lpstr>NON SIAMO TUTTI  UGUALI… variabilità individuale negli enzimi detossificanti Paraoxonase 1 (PON1)!</vt:lpstr>
      <vt:lpstr>    PESTICIDI</vt:lpstr>
      <vt:lpstr>I SISTEMI VIVENTI SONO SISTEMI COMPLESSI </vt:lpstr>
      <vt:lpstr>VALUTAZIONI TOSSICOLOGICHE</vt:lpstr>
      <vt:lpstr>UN ESEMPIO PARADIGMATICO: GLIFOSATO! </vt:lpstr>
      <vt:lpstr>Presentazione standard di PowerPoint</vt:lpstr>
      <vt:lpstr>Presentazione standard di PowerPoint</vt:lpstr>
      <vt:lpstr>PRINCIPALI GRUPPI DI PESTICIDI CON EFFETTI DI “INTERFERENTI ENDOCRINI”</vt:lpstr>
      <vt:lpstr>EFFETTI SULLA SALUTE DEGLI INTERFERENTI ENDOCRINI</vt:lpstr>
      <vt:lpstr>Presentazione standard di PowerPoint</vt:lpstr>
      <vt:lpstr>    Andrology. 2016 Mar 22. doi: 10.1111/andr.12178. [Epub ahead of print] Burden of disease and costs of exposure to endocrine disrupting chemicals in the European Union: an updated analysis.   </vt:lpstr>
      <vt:lpstr>PESTICIDI  E  CANCRO</vt:lpstr>
      <vt:lpstr>Presentazione standard di PowerPoint</vt:lpstr>
      <vt:lpstr>Presentazione standard di PowerPoint</vt:lpstr>
      <vt:lpstr>PROTEGGI IL TUO BAMBINIO ANCOR PRIMA CHE NASCA! www.isde.it</vt:lpstr>
      <vt:lpstr>Presentazione standard di PowerPoint</vt:lpstr>
      <vt:lpstr>Residential exposure to pesticides and childhood leukaemia: a systematic review and meta-analysis  Environ Int. 2011 Jan;37(1):280-91.</vt:lpstr>
      <vt:lpstr>Presentazione standard di PowerPoint</vt:lpstr>
      <vt:lpstr>Presentazione standard di PowerPoint</vt:lpstr>
      <vt:lpstr>Environ Int. 2015 Dec;85:229-37.  Pre- and postnatal exposures to pesticides and neurodevelopmental effects in children living in agricultural communities from South-Eastern Spain.</vt:lpstr>
      <vt:lpstr>Presentazione standard di PowerPoint</vt:lpstr>
      <vt:lpstr>Presentazione standard di PowerPoint</vt:lpstr>
      <vt:lpstr>ALZHEIMER</vt:lpstr>
      <vt:lpstr>Morbo di PARKINSON</vt:lpstr>
      <vt:lpstr>     </vt:lpstr>
      <vt:lpstr>Presentazione standard di PowerPoint</vt:lpstr>
      <vt:lpstr>Presentazione standard di PowerPoint</vt:lpstr>
      <vt:lpstr>Presentazione standard di PowerPoint</vt:lpstr>
      <vt:lpstr>Presentazione standard di PowerPoint</vt:lpstr>
      <vt:lpstr>Presentazione standard di PowerPoint</vt:lpstr>
      <vt:lpstr>CHE FARE ?</vt:lpstr>
      <vt:lpstr>https://docs.google.com/folder/d/0B0HUqpeWxGXtVHBxR25icjBFNUk/edit</vt:lpstr>
      <vt:lpstr>SUOLO: RADICE DELLA VITA</vt:lpstr>
      <vt:lpstr>Presentazione standard di PowerPoint</vt:lpstr>
      <vt:lpstr>Presentazione standard di PowerPoint</vt:lpstr>
      <vt:lpstr>Presentazione standard di PowerPoint</vt:lpstr>
      <vt:lpstr>AGRICOLTURA BIOLOGICA: NON UN  PRIVILEGIO PER POCHI  MA UNA PRATICA GENERALIZZATA  PER TUTELARE LA VITA E  LA SALUTE DI TUTTI!   </vt:lpstr>
      <vt:lpstr>Presentazione standard di PowerPoint</vt:lpstr>
      <vt:lpstr>  «siamo cresciuti credendoci autorizzati a saccheggiare il pianeta. La crisi ambientale è crisi antropologica ed è legata al modello di sviluppo: bisogna eliminare le cause strutturali di una economia che non rispetta l’uomo». </vt:lpstr>
      <vt:lpstr>Grazie per l’attenzione!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Patrizia</dc:creator>
  <cp:lastModifiedBy>Patrizia</cp:lastModifiedBy>
  <cp:revision>540</cp:revision>
  <cp:lastPrinted>2009-04-22T19:24:48Z</cp:lastPrinted>
  <dcterms:created xsi:type="dcterms:W3CDTF">2009-04-22T19:24:48Z</dcterms:created>
  <dcterms:modified xsi:type="dcterms:W3CDTF">2017-12-01T13:29:32Z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